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37"/>
  </p:notesMasterIdLst>
  <p:sldIdLst>
    <p:sldId id="497" r:id="rId3"/>
    <p:sldId id="2875" r:id="rId4"/>
    <p:sldId id="2828" r:id="rId5"/>
    <p:sldId id="2863" r:id="rId6"/>
    <p:sldId id="2831" r:id="rId7"/>
    <p:sldId id="2835" r:id="rId8"/>
    <p:sldId id="2839" r:id="rId9"/>
    <p:sldId id="2843" r:id="rId10"/>
    <p:sldId id="2834" r:id="rId11"/>
    <p:sldId id="2833" r:id="rId12"/>
    <p:sldId id="2832" r:id="rId13"/>
    <p:sldId id="2840" r:id="rId14"/>
    <p:sldId id="2841" r:id="rId15"/>
    <p:sldId id="2844" r:id="rId16"/>
    <p:sldId id="2836" r:id="rId17"/>
    <p:sldId id="2837" r:id="rId18"/>
    <p:sldId id="2845" r:id="rId19"/>
    <p:sldId id="2846" r:id="rId20"/>
    <p:sldId id="2850" r:id="rId21"/>
    <p:sldId id="2869" r:id="rId22"/>
    <p:sldId id="2876" r:id="rId23"/>
    <p:sldId id="2870" r:id="rId24"/>
    <p:sldId id="2872" r:id="rId25"/>
    <p:sldId id="2871" r:id="rId26"/>
    <p:sldId id="2873" r:id="rId27"/>
    <p:sldId id="2874" r:id="rId28"/>
    <p:sldId id="2877" r:id="rId29"/>
    <p:sldId id="2878" r:id="rId30"/>
    <p:sldId id="2864" r:id="rId31"/>
    <p:sldId id="2865" r:id="rId32"/>
    <p:sldId id="2866" r:id="rId33"/>
    <p:sldId id="2867" r:id="rId34"/>
    <p:sldId id="2854" r:id="rId35"/>
    <p:sldId id="2868" r:id="rId3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75"/>
            <p14:sldId id="2828"/>
            <p14:sldId id="2863"/>
            <p14:sldId id="2831"/>
            <p14:sldId id="2835"/>
            <p14:sldId id="2839"/>
            <p14:sldId id="2843"/>
            <p14:sldId id="2834"/>
            <p14:sldId id="2833"/>
            <p14:sldId id="2832"/>
            <p14:sldId id="2840"/>
            <p14:sldId id="2841"/>
            <p14:sldId id="2844"/>
            <p14:sldId id="2836"/>
            <p14:sldId id="2837"/>
            <p14:sldId id="2845"/>
            <p14:sldId id="2846"/>
            <p14:sldId id="2850"/>
            <p14:sldId id="2869"/>
            <p14:sldId id="2876"/>
            <p14:sldId id="2870"/>
            <p14:sldId id="2872"/>
            <p14:sldId id="2871"/>
            <p14:sldId id="2873"/>
            <p14:sldId id="2874"/>
            <p14:sldId id="2877"/>
            <p14:sldId id="2878"/>
            <p14:sldId id="2864"/>
            <p14:sldId id="2865"/>
            <p14:sldId id="2866"/>
            <p14:sldId id="2867"/>
            <p14:sldId id="2854"/>
            <p14:sldId id="28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3035" autoAdjust="0"/>
  </p:normalViewPr>
  <p:slideViewPr>
    <p:cSldViewPr snapToGrid="0" snapToObjects="1">
      <p:cViewPr varScale="1">
        <p:scale>
          <a:sx n="107" d="100"/>
          <a:sy n="107" d="100"/>
        </p:scale>
        <p:origin x="78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taking-a-closer-look-at-python-support-for-azure-functions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ranking-programming-languages-by-github-user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0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5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Iteratief – keer terug naar voorgaande stap om meer data, andere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351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https://help.data.world/hc/en-us/articles/360006491854-What-does-data-world-do- - video?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3463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https://azure.microsoft.com/en-us/blog/taking-a-closer-look-at-python-support-for-azure-functions/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69265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Onderstaande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Is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analyse van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wijzigingen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Misschien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gebruiken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Python.</a:t>
            </a:r>
          </a:p>
          <a:p>
            <a:r>
              <a:rPr lang="en-NL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https://www.benfrederickson.com/ranking-programming-languages-by-github-users/</a:t>
            </a:r>
            <a:endParaRPr lang="en-N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Jupyter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erg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populair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vergeleken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 R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groeit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snel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Interessant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ook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om te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zien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waarschijnlijk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door de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populariteit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van ML de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laatste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tijd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Python Java </a:t>
            </a:r>
            <a:r>
              <a:rPr lang="en-N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voorbij</a:t>
            </a:r>
            <a:r>
              <a:rPr lang="en-N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is.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407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99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enfrederickson.com/ranking-programming-languages-by-github-use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jpe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 err="1"/>
              <a:t>Inleiding</a:t>
            </a:r>
            <a:r>
              <a:rPr lang="en-US" dirty="0"/>
              <a:t> Data Wrangling </a:t>
            </a:r>
            <a:br>
              <a:rPr lang="en-US" dirty="0"/>
            </a:br>
            <a:r>
              <a:rPr lang="en-US" sz="2400" dirty="0"/>
              <a:t>met Python &amp;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 err="1"/>
              <a:t>handson</a:t>
            </a:r>
            <a:r>
              <a:rPr lang="en-US" dirty="0"/>
              <a:t> workshop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6834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Conclusion Machine Learning </a:t>
            </a:r>
            <a:r>
              <a:rPr lang="en-US" sz="1300" dirty="0" err="1"/>
              <a:t>Gilde</a:t>
            </a:r>
            <a:r>
              <a:rPr lang="en-US" sz="1300" dirty="0"/>
              <a:t> </a:t>
            </a:r>
          </a:p>
          <a:p>
            <a:r>
              <a:rPr lang="en-US" sz="1300" dirty="0"/>
              <a:t>21 </a:t>
            </a:r>
            <a:r>
              <a:rPr lang="en-US" sz="1300" dirty="0" err="1"/>
              <a:t>februari</a:t>
            </a:r>
            <a:r>
              <a:rPr lang="en-US" sz="1300" dirty="0"/>
              <a:t> 2019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56EE-CE59-45D4-95F8-EA52D6F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FB1-14D8-4760-A538-7A44E54F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C704B-5CD5-4933-8618-CBDBB75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122" name="Picture 2" descr="Image result for wrangling">
            <a:extLst>
              <a:ext uri="{FF2B5EF4-FFF2-40B4-BE49-F238E27FC236}">
                <a16:creationId xmlns:a16="http://schemas.microsoft.com/office/drawing/2014/main" id="{3A26DF8B-2715-41F4-8153-1316C21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3944"/>
            <a:ext cx="6896100" cy="43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49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416-7098-418E-8087-8CF3FE2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kneden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10B7-689F-44CF-BC41-B7B28374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Ruwe ingrediënten combineren en manipuleren tot de juiste vorm en samenstelling is bereikt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BCE3-C09A-4D59-A0AA-D142E19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4098" name="Picture 2" descr="Image result for kneading">
            <a:extLst>
              <a:ext uri="{FF2B5EF4-FFF2-40B4-BE49-F238E27FC236}">
                <a16:creationId xmlns:a16="http://schemas.microsoft.com/office/drawing/2014/main" id="{1304855A-7227-498F-8DAF-ED928101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0" y="1524000"/>
            <a:ext cx="5027660" cy="3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F4F1-401C-48D2-A782-49D5023EC162}"/>
              </a:ext>
            </a:extLst>
          </p:cNvPr>
          <p:cNvSpPr txBox="1"/>
          <p:nvPr/>
        </p:nvSpPr>
        <p:spPr>
          <a:xfrm rot="1754513">
            <a:off x="2842261" y="3786996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Down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4D57-0F2B-4B97-A053-FCEFCF423490}"/>
              </a:ext>
            </a:extLst>
          </p:cNvPr>
          <p:cNvSpPr txBox="1"/>
          <p:nvPr/>
        </p:nvSpPr>
        <p:spPr>
          <a:xfrm rot="19489519">
            <a:off x="6179885" y="3368045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Up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2CD9E-F35D-4EC4-91C9-E1D0FE21D197}"/>
              </a:ext>
            </a:extLst>
          </p:cNvPr>
          <p:cNvSpPr txBox="1"/>
          <p:nvPr/>
        </p:nvSpPr>
        <p:spPr>
          <a:xfrm rot="2891337">
            <a:off x="3092512" y="1957227"/>
            <a:ext cx="1251946" cy="20005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NL" sz="1300" dirty="0">
                <a:solidFill>
                  <a:srgbClr val="C00000"/>
                </a:solidFill>
              </a:rPr>
              <a:t>AMIS Consultant</a:t>
            </a:r>
            <a:endParaRPr lang="en-NL" sz="13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9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6E72D94-B2C9-436F-9E53-09CD74C791F2}"/>
              </a:ext>
            </a:extLst>
          </p:cNvPr>
          <p:cNvSpPr/>
          <p:nvPr/>
        </p:nvSpPr>
        <p:spPr>
          <a:xfrm>
            <a:off x="5619034" y="1270410"/>
            <a:ext cx="1724968" cy="896843"/>
          </a:xfrm>
          <a:prstGeom prst="wedgeRectCallout">
            <a:avLst>
              <a:gd name="adj1" fmla="val -57694"/>
              <a:gd name="adj2" fmla="val 88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Relationele Database</a:t>
            </a:r>
          </a:p>
          <a:p>
            <a:r>
              <a:rPr lang="nl-NL" sz="1200" dirty="0" err="1"/>
              <a:t>NoSQL</a:t>
            </a:r>
            <a:r>
              <a:rPr lang="nl-NL" sz="1200" dirty="0"/>
              <a:t> Database</a:t>
            </a:r>
          </a:p>
          <a:p>
            <a:r>
              <a:rPr lang="nl-NL" sz="1200" dirty="0" err="1"/>
              <a:t>Hadoop</a:t>
            </a:r>
            <a:endParaRPr lang="nl-NL" sz="1200" dirty="0"/>
          </a:p>
          <a:p>
            <a:r>
              <a:rPr lang="nl-NL" sz="1200" dirty="0"/>
              <a:t>Object Store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983F62-A66F-4FEE-9531-93A5CCD52C83}"/>
              </a:ext>
            </a:extLst>
          </p:cNvPr>
          <p:cNvSpPr/>
          <p:nvPr/>
        </p:nvSpPr>
        <p:spPr>
          <a:xfrm>
            <a:off x="1745749" y="288000"/>
            <a:ext cx="3060032" cy="1916911"/>
          </a:xfrm>
          <a:prstGeom prst="wedgeRectCallout">
            <a:avLst>
              <a:gd name="adj1" fmla="val 19285"/>
              <a:gd name="adj2" fmla="val 583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Verken, visualiseer, beschrijf</a:t>
            </a:r>
          </a:p>
          <a:p>
            <a:r>
              <a:rPr lang="nl-NL" sz="1200" dirty="0"/>
              <a:t>Extract, </a:t>
            </a:r>
            <a:r>
              <a:rPr lang="nl-NL" sz="1200" dirty="0" err="1"/>
              <a:t>parse,interpret</a:t>
            </a:r>
            <a:r>
              <a:rPr lang="nl-NL" sz="1200" dirty="0"/>
              <a:t> </a:t>
            </a:r>
          </a:p>
          <a:p>
            <a:r>
              <a:rPr lang="nl-NL" sz="1200" dirty="0" err="1"/>
              <a:t>Cleanse</a:t>
            </a:r>
            <a:r>
              <a:rPr lang="nl-NL" sz="1200" dirty="0"/>
              <a:t> &amp; </a:t>
            </a:r>
            <a:r>
              <a:rPr lang="nl-NL" sz="1200" dirty="0" err="1"/>
              <a:t>Validate</a:t>
            </a:r>
            <a:endParaRPr lang="nl-NL" sz="1200" dirty="0"/>
          </a:p>
          <a:p>
            <a:r>
              <a:rPr lang="nl-NL" sz="1200" dirty="0"/>
              <a:t>Filter, </a:t>
            </a:r>
            <a:r>
              <a:rPr lang="nl-NL" sz="1200" dirty="0" err="1"/>
              <a:t>Deduplicate</a:t>
            </a:r>
            <a:r>
              <a:rPr lang="nl-NL" sz="1200" dirty="0"/>
              <a:t>, </a:t>
            </a:r>
            <a:r>
              <a:rPr lang="nl-NL" sz="1200" dirty="0" err="1"/>
              <a:t>Denormalize</a:t>
            </a:r>
            <a:endParaRPr lang="nl-NL" sz="1200" dirty="0"/>
          </a:p>
          <a:p>
            <a:r>
              <a:rPr lang="nl-NL" sz="1200" dirty="0" err="1"/>
              <a:t>Unify</a:t>
            </a:r>
            <a:r>
              <a:rPr lang="nl-NL" sz="1200" dirty="0"/>
              <a:t> (units, </a:t>
            </a:r>
            <a:r>
              <a:rPr lang="nl-NL" sz="1200" dirty="0" err="1"/>
              <a:t>language</a:t>
            </a:r>
            <a:r>
              <a:rPr lang="nl-NL" sz="1200" dirty="0"/>
              <a:t>, spelling, </a:t>
            </a:r>
            <a:r>
              <a:rPr lang="nl-NL" sz="1200" dirty="0" err="1"/>
              <a:t>coding</a:t>
            </a:r>
            <a:r>
              <a:rPr lang="nl-NL" sz="1200" dirty="0"/>
              <a:t>)</a:t>
            </a:r>
          </a:p>
          <a:p>
            <a:r>
              <a:rPr lang="nl-NL" sz="1200" dirty="0" err="1"/>
              <a:t>Convert</a:t>
            </a:r>
            <a:r>
              <a:rPr lang="nl-NL" sz="1200" dirty="0"/>
              <a:t> &amp; </a:t>
            </a:r>
            <a:r>
              <a:rPr lang="nl-NL" sz="1200" dirty="0" err="1"/>
              <a:t>Transform</a:t>
            </a:r>
            <a:endParaRPr lang="nl-NL" sz="1200" dirty="0"/>
          </a:p>
          <a:p>
            <a:r>
              <a:rPr lang="nl-NL" sz="1200" dirty="0"/>
              <a:t>Anonimiseer, </a:t>
            </a:r>
            <a:r>
              <a:rPr lang="nl-NL" sz="1200" dirty="0" err="1"/>
              <a:t>Obfuscate</a:t>
            </a:r>
            <a:r>
              <a:rPr lang="nl-NL" sz="1200" dirty="0"/>
              <a:t>/</a:t>
            </a:r>
            <a:r>
              <a:rPr lang="nl-NL" sz="1200" dirty="0" err="1"/>
              <a:t>Redact</a:t>
            </a:r>
            <a:endParaRPr lang="nl-NL" sz="1200" dirty="0"/>
          </a:p>
          <a:p>
            <a:r>
              <a:rPr lang="nl-NL" sz="1200" dirty="0" err="1"/>
              <a:t>Enrich</a:t>
            </a:r>
            <a:endParaRPr lang="nl-NL" sz="1200" dirty="0"/>
          </a:p>
          <a:p>
            <a:r>
              <a:rPr lang="nl-NL" sz="1200" dirty="0" err="1"/>
              <a:t>Join</a:t>
            </a:r>
            <a:r>
              <a:rPr lang="nl-NL" sz="1200" dirty="0"/>
              <a:t>, </a:t>
            </a:r>
            <a:r>
              <a:rPr lang="nl-NL" sz="1200" dirty="0" err="1"/>
              <a:t>Aggregate</a:t>
            </a:r>
            <a:endParaRPr lang="nl-NL" sz="1200" dirty="0"/>
          </a:p>
          <a:p>
            <a:r>
              <a:rPr lang="nl-NL" sz="1200" dirty="0"/>
              <a:t>Feature engineering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DABBAAB-9E88-4E0D-9203-8F5ECA3C943E}"/>
              </a:ext>
            </a:extLst>
          </p:cNvPr>
          <p:cNvSpPr/>
          <p:nvPr/>
        </p:nvSpPr>
        <p:spPr>
          <a:xfrm>
            <a:off x="5481873" y="2976247"/>
            <a:ext cx="2230575" cy="1921889"/>
          </a:xfrm>
          <a:prstGeom prst="wedgeRectCallout">
            <a:avLst>
              <a:gd name="adj1" fmla="val -78468"/>
              <a:gd name="adj2" fmla="val -22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OCR</a:t>
            </a:r>
          </a:p>
          <a:p>
            <a:r>
              <a:rPr lang="nl-NL" sz="1200" dirty="0"/>
              <a:t>Speech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Text</a:t>
            </a:r>
            <a:endParaRPr lang="nl-NL" sz="1200" dirty="0"/>
          </a:p>
          <a:p>
            <a:r>
              <a:rPr lang="nl-NL" sz="1200" dirty="0"/>
              <a:t>Sentiment Analysis</a:t>
            </a:r>
          </a:p>
          <a:p>
            <a:r>
              <a:rPr lang="nl-NL" sz="1200" dirty="0"/>
              <a:t>Gist / Topics </a:t>
            </a:r>
            <a:r>
              <a:rPr lang="nl-NL" sz="1200" dirty="0" err="1"/>
              <a:t>extraction</a:t>
            </a:r>
            <a:endParaRPr lang="nl-NL" sz="1200" dirty="0"/>
          </a:p>
          <a:p>
            <a:r>
              <a:rPr lang="nl-NL" sz="1200" dirty="0"/>
              <a:t>Image </a:t>
            </a:r>
            <a:r>
              <a:rPr lang="nl-NL" sz="1200" dirty="0" err="1"/>
              <a:t>recognition</a:t>
            </a:r>
            <a:endParaRPr lang="nl-NL" sz="1200" dirty="0"/>
          </a:p>
          <a:p>
            <a:r>
              <a:rPr lang="nl-NL" sz="1200" dirty="0" err="1"/>
              <a:t>Translation</a:t>
            </a:r>
            <a:endParaRPr lang="nl-NL" sz="1200" dirty="0"/>
          </a:p>
          <a:p>
            <a:r>
              <a:rPr lang="nl-NL" sz="1200" dirty="0"/>
              <a:t>Spelling </a:t>
            </a:r>
            <a:r>
              <a:rPr lang="nl-NL" sz="1200" dirty="0" err="1"/>
              <a:t>correction</a:t>
            </a:r>
            <a:endParaRPr lang="nl-NL" sz="1200" dirty="0"/>
          </a:p>
          <a:p>
            <a:r>
              <a:rPr lang="nl-NL" sz="1200" dirty="0" err="1"/>
              <a:t>Anomaly</a:t>
            </a:r>
            <a:r>
              <a:rPr lang="nl-NL" sz="1200" dirty="0"/>
              <a:t> </a:t>
            </a:r>
            <a:r>
              <a:rPr lang="nl-NL" sz="1200" dirty="0" err="1"/>
              <a:t>detection</a:t>
            </a:r>
            <a:endParaRPr lang="nl-NL" sz="1200" dirty="0"/>
          </a:p>
          <a:p>
            <a:r>
              <a:rPr lang="nl-NL" sz="1200" dirty="0" err="1"/>
              <a:t>Classification</a:t>
            </a:r>
            <a:endParaRPr lang="nl-NL" sz="1200" dirty="0"/>
          </a:p>
          <a:p>
            <a:r>
              <a:rPr lang="nl-NL" sz="1200" dirty="0" err="1"/>
              <a:t>Principal</a:t>
            </a:r>
            <a:r>
              <a:rPr lang="nl-NL" sz="1200" dirty="0"/>
              <a:t> Component Analysis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51D8C-D25C-4354-A8F3-DB814B82B69C}"/>
              </a:ext>
            </a:extLst>
          </p:cNvPr>
          <p:cNvSpPr/>
          <p:nvPr/>
        </p:nvSpPr>
        <p:spPr>
          <a:xfrm rot="16200000">
            <a:off x="3877660" y="299199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822BA-B2E7-4CC2-BEDF-99945E9D9399}"/>
              </a:ext>
            </a:extLst>
          </p:cNvPr>
          <p:cNvSpPr/>
          <p:nvPr/>
        </p:nvSpPr>
        <p:spPr>
          <a:xfrm rot="16200000">
            <a:off x="4155773" y="320503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88B07C-AA6F-4715-B88F-82B9D642B715}"/>
              </a:ext>
            </a:extLst>
          </p:cNvPr>
          <p:cNvSpPr/>
          <p:nvPr/>
        </p:nvSpPr>
        <p:spPr>
          <a:xfrm>
            <a:off x="922855" y="3471640"/>
            <a:ext cx="1724968" cy="1338954"/>
          </a:xfrm>
          <a:prstGeom prst="wedgeRectCallout">
            <a:avLst>
              <a:gd name="adj1" fmla="val 78807"/>
              <a:gd name="adj2" fmla="val -5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Open Data </a:t>
            </a:r>
            <a:r>
              <a:rPr lang="nl-NL" sz="1200" dirty="0" err="1"/>
              <a:t>APIs</a:t>
            </a:r>
            <a:r>
              <a:rPr lang="nl-NL" sz="1200" dirty="0"/>
              <a:t> (overheden, </a:t>
            </a:r>
            <a:r>
              <a:rPr lang="nl-NL" sz="1200" dirty="0" err="1"/>
              <a:t>NGOs</a:t>
            </a:r>
            <a:r>
              <a:rPr lang="nl-NL" sz="1200" dirty="0"/>
              <a:t>, bedrijven)</a:t>
            </a:r>
          </a:p>
          <a:p>
            <a:r>
              <a:rPr lang="nl-NL" sz="1200" dirty="0" err="1"/>
              <a:t>Social</a:t>
            </a:r>
            <a:r>
              <a:rPr lang="nl-NL" sz="1200" dirty="0"/>
              <a:t> Media</a:t>
            </a:r>
          </a:p>
          <a:p>
            <a:r>
              <a:rPr lang="nl-NL" sz="1200" dirty="0" err="1"/>
              <a:t>Kaggle</a:t>
            </a:r>
            <a:r>
              <a:rPr lang="nl-NL" sz="1200" dirty="0"/>
              <a:t>, </a:t>
            </a:r>
            <a:r>
              <a:rPr lang="nl-NL" sz="1200" dirty="0" err="1"/>
              <a:t>data.world</a:t>
            </a:r>
            <a:endParaRPr lang="nl-NL" sz="1200" dirty="0"/>
          </a:p>
          <a:p>
            <a:r>
              <a:rPr lang="nl-NL" sz="1200" dirty="0" err="1"/>
              <a:t>DaaS</a:t>
            </a:r>
            <a:r>
              <a:rPr lang="nl-NL" sz="1200" dirty="0"/>
              <a:t>-aanbieders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38F5D3-8434-4366-93BD-B0C5132208FA}"/>
              </a:ext>
            </a:extLst>
          </p:cNvPr>
          <p:cNvSpPr/>
          <p:nvPr/>
        </p:nvSpPr>
        <p:spPr>
          <a:xfrm rot="7564080">
            <a:off x="1672117" y="2082776"/>
            <a:ext cx="232099" cy="3581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9570062-135B-4264-87D1-6B9959A7B3E2}"/>
              </a:ext>
            </a:extLst>
          </p:cNvPr>
          <p:cNvSpPr/>
          <p:nvPr/>
        </p:nvSpPr>
        <p:spPr>
          <a:xfrm>
            <a:off x="4629752" y="726769"/>
            <a:ext cx="3460102" cy="1274998"/>
          </a:xfrm>
          <a:prstGeom prst="wedgeRectCallout">
            <a:avLst>
              <a:gd name="adj1" fmla="val -7227"/>
              <a:gd name="adj2" fmla="val 111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Ontwerp Visualisatie, Rapport, Dashboard, Notificatie, Animatie, </a:t>
            </a:r>
            <a:r>
              <a:rPr lang="nl-NL" sz="1200" dirty="0" err="1"/>
              <a:t>self-service</a:t>
            </a:r>
            <a:r>
              <a:rPr lang="nl-NL" sz="1200" dirty="0"/>
              <a:t> data verkenning voorziening </a:t>
            </a:r>
          </a:p>
          <a:p>
            <a:r>
              <a:rPr lang="nl-NL" sz="1200" dirty="0"/>
              <a:t>Multi-</a:t>
            </a:r>
            <a:r>
              <a:rPr lang="nl-NL" sz="1200" dirty="0" err="1"/>
              <a:t>channel</a:t>
            </a:r>
            <a:r>
              <a:rPr lang="nl-NL" sz="1200" dirty="0"/>
              <a:t>, pull/push, distributie, conditie</a:t>
            </a:r>
          </a:p>
          <a:p>
            <a:r>
              <a:rPr lang="nl-NL" sz="1200" dirty="0"/>
              <a:t>Implementeer | Test | </a:t>
            </a:r>
            <a:r>
              <a:rPr lang="nl-NL" sz="1200" dirty="0" err="1"/>
              <a:t>Roll</a:t>
            </a:r>
            <a:r>
              <a:rPr lang="nl-NL" sz="1200" dirty="0"/>
              <a:t> Out | </a:t>
            </a:r>
            <a:r>
              <a:rPr lang="nl-NL" sz="1200" dirty="0" err="1"/>
              <a:t>Operate</a:t>
            </a:r>
            <a:endParaRPr lang="nl-NL" sz="1200" dirty="0"/>
          </a:p>
          <a:p>
            <a:r>
              <a:rPr lang="nl-NL" sz="1200" dirty="0" err="1"/>
              <a:t>Enforce</a:t>
            </a:r>
            <a:r>
              <a:rPr lang="nl-NL" sz="1200" dirty="0"/>
              <a:t> Data </a:t>
            </a:r>
            <a:r>
              <a:rPr lang="nl-NL" sz="1200" dirty="0" err="1"/>
              <a:t>Authorization</a:t>
            </a:r>
            <a:endParaRPr lang="en-NL" sz="1200" dirty="0"/>
          </a:p>
        </p:txBody>
      </p:sp>
      <p:pic>
        <p:nvPicPr>
          <p:cNvPr id="13314" name="Picture 2" descr="Image result for bi tools">
            <a:extLst>
              <a:ext uri="{FF2B5EF4-FFF2-40B4-BE49-F238E27FC236}">
                <a16:creationId xmlns:a16="http://schemas.microsoft.com/office/drawing/2014/main" id="{6045C574-45C4-43B6-9A5D-DA130618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7" y="3360595"/>
            <a:ext cx="2999105" cy="15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5D5-1813-476D-8A43-5B0F1856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Niveaus van AI/Machine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142-40E0-4BC3-8FD6-00E1A79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, Out of </a:t>
            </a:r>
            <a:r>
              <a:rPr lang="nl-NL" dirty="0" err="1"/>
              <a:t>the</a:t>
            </a:r>
            <a:r>
              <a:rPr lang="nl-NL" dirty="0"/>
              <a:t> box, ready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(AI Services)</a:t>
            </a:r>
          </a:p>
          <a:p>
            <a:pPr lvl="1"/>
            <a:r>
              <a:rPr lang="nl-NL" dirty="0"/>
              <a:t>OCR, Image &amp; Video </a:t>
            </a:r>
            <a:r>
              <a:rPr lang="nl-NL" dirty="0" err="1"/>
              <a:t>Recognition</a:t>
            </a:r>
            <a:r>
              <a:rPr lang="nl-NL" dirty="0"/>
              <a:t>, Sentiment Analysis, 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Text</a:t>
            </a:r>
            <a:r>
              <a:rPr lang="nl-NL" dirty="0"/>
              <a:t> Gist/Summary,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</a:p>
          <a:p>
            <a:r>
              <a:rPr lang="nl-NL" dirty="0" err="1"/>
              <a:t>Guided</a:t>
            </a:r>
            <a:r>
              <a:rPr lang="nl-NL" dirty="0"/>
              <a:t> training met je eigen data van een </a:t>
            </a:r>
            <a:r>
              <a:rPr lang="nl-NL" dirty="0" err="1"/>
              <a:t>voorgedefinieerd</a:t>
            </a:r>
            <a:r>
              <a:rPr lang="nl-NL" dirty="0"/>
              <a:t> model voor specifieke toepassing</a:t>
            </a:r>
          </a:p>
          <a:p>
            <a:pPr lvl="1"/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Analytics, Forecast, </a:t>
            </a:r>
            <a:r>
              <a:rPr lang="nl-NL" dirty="0" err="1"/>
              <a:t>Recommendation</a:t>
            </a:r>
            <a:r>
              <a:rPr lang="nl-NL" dirty="0"/>
              <a:t>, </a:t>
            </a:r>
            <a:r>
              <a:rPr lang="nl-NL" dirty="0" err="1"/>
              <a:t>ChatBot</a:t>
            </a:r>
            <a:r>
              <a:rPr lang="nl-NL" dirty="0"/>
              <a:t>, Cloud Talent</a:t>
            </a:r>
          </a:p>
          <a:p>
            <a:r>
              <a:rPr lang="nl-NL" dirty="0"/>
              <a:t>Do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dirty="0" err="1"/>
              <a:t>largely</a:t>
            </a:r>
            <a:r>
              <a:rPr lang="nl-NL" dirty="0"/>
              <a:t>) </a:t>
            </a:r>
            <a:r>
              <a:rPr lang="nl-NL" dirty="0" err="1"/>
              <a:t>yourself</a:t>
            </a:r>
            <a:r>
              <a:rPr lang="nl-NL" dirty="0"/>
              <a:t> ML </a:t>
            </a:r>
          </a:p>
          <a:p>
            <a:pPr lvl="1"/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model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 set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pPr lvl="1"/>
            <a:r>
              <a:rPr lang="nl-NL" dirty="0"/>
              <a:t>En: Google </a:t>
            </a:r>
            <a:r>
              <a:rPr lang="nl-NL" dirty="0" err="1"/>
              <a:t>AutoML</a:t>
            </a:r>
            <a:r>
              <a:rPr lang="nl-NL" dirty="0"/>
              <a:t> &amp; AWS </a:t>
            </a:r>
            <a:r>
              <a:rPr lang="nl-NL" dirty="0" err="1"/>
              <a:t>SageMaker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F640A-EE91-45FC-B115-EDF29431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406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D4CF-6E79-4BEF-B0C9-7BE1174A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AWS AI &amp; Machine Learning (</a:t>
            </a:r>
            <a:r>
              <a:rPr lang="nl-NL" dirty="0" err="1"/>
              <a:t>powered</a:t>
            </a:r>
            <a:r>
              <a:rPr lang="nl-NL" dirty="0"/>
              <a:t>) 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C6B4-98D3-4440-A4A1-C6756D27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169" name="Picture 1" descr="VISION &#10;CHATØOtS &#10;SPEECH &#10;Al Services &#10;ML Services &#10;ML Framewoi•, &#10;+ Infrastructur &#10;Oxnet &#10;Amazon &#10;GLUON &#10;INTERFACES &#10;oe &#10;LANGUAGES &#10;AWS Gremgrass &#10;PYTbRCH &#10;FRAMEWORKS &#10;INFRASTRUCTURE ">
            <a:extLst>
              <a:ext uri="{FF2B5EF4-FFF2-40B4-BE49-F238E27FC236}">
                <a16:creationId xmlns:a16="http://schemas.microsoft.com/office/drawing/2014/main" id="{DD84AE36-6715-417F-9B87-C844A242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" y="1079838"/>
            <a:ext cx="9249103" cy="34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A9430-043D-4711-9433-BD61CE723E02}"/>
              </a:ext>
            </a:extLst>
          </p:cNvPr>
          <p:cNvSpPr txBox="1"/>
          <p:nvPr/>
        </p:nvSpPr>
        <p:spPr>
          <a:xfrm>
            <a:off x="8165556" y="2170987"/>
            <a:ext cx="7389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/>
                </a:solidFill>
              </a:rPr>
              <a:t>Personalize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FC576-C432-477A-B597-654D051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9" y="1832182"/>
            <a:ext cx="583013" cy="51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12D75-F8E9-4335-B87B-9F7E1ABE93E6}"/>
              </a:ext>
            </a:extLst>
          </p:cNvPr>
          <p:cNvSpPr txBox="1"/>
          <p:nvPr/>
        </p:nvSpPr>
        <p:spPr>
          <a:xfrm>
            <a:off x="6149008" y="2170987"/>
            <a:ext cx="5482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</a:rPr>
              <a:t>Forecast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52C8D-06C3-4888-9A06-15CC64CAA47F}"/>
              </a:ext>
            </a:extLst>
          </p:cNvPr>
          <p:cNvSpPr/>
          <p:nvPr/>
        </p:nvSpPr>
        <p:spPr>
          <a:xfrm>
            <a:off x="7397342" y="1986333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BAEAB-F145-46CA-8E2B-B48A3125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40" y="1900296"/>
            <a:ext cx="741519" cy="4399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56CEB1-BD34-4B62-B8FA-BC266E18F966}"/>
              </a:ext>
            </a:extLst>
          </p:cNvPr>
          <p:cNvSpPr/>
          <p:nvPr/>
        </p:nvSpPr>
        <p:spPr>
          <a:xfrm>
            <a:off x="5135880" y="1965960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480432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2871A26-0A6A-423A-AF33-8E93C00CE851}"/>
              </a:ext>
            </a:extLst>
          </p:cNvPr>
          <p:cNvSpPr/>
          <p:nvPr/>
        </p:nvSpPr>
        <p:spPr>
          <a:xfrm>
            <a:off x="4339304" y="669779"/>
            <a:ext cx="2480499" cy="1172289"/>
          </a:xfrm>
          <a:prstGeom prst="wedgeRectCallout">
            <a:avLst>
              <a:gd name="adj1" fmla="val 16827"/>
              <a:gd name="adj2" fmla="val 745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Selecteer algoritme</a:t>
            </a:r>
          </a:p>
          <a:p>
            <a:r>
              <a:rPr lang="nl-NL" sz="1200" dirty="0"/>
              <a:t>Configureer model</a:t>
            </a:r>
          </a:p>
          <a:p>
            <a:r>
              <a:rPr lang="nl-NL" sz="1200" dirty="0"/>
              <a:t>Train model met training data</a:t>
            </a:r>
          </a:p>
          <a:p>
            <a:r>
              <a:rPr lang="nl-NL" sz="1200" dirty="0"/>
              <a:t>Test Model</a:t>
            </a:r>
          </a:p>
          <a:p>
            <a:r>
              <a:rPr lang="nl-NL" sz="1200" dirty="0"/>
              <a:t>… itereer ….</a:t>
            </a:r>
          </a:p>
          <a:p>
            <a:r>
              <a:rPr lang="nl-NL" sz="1200" dirty="0"/>
              <a:t>Accepteer Model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8139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4A6C-2186-4DF1-9B0C-2D9E3D4C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Machine Learning </a:t>
            </a:r>
            <a:r>
              <a:rPr lang="nl-NL" dirty="0" err="1"/>
              <a:t>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0948-DFC3-480C-A816-51A5BD7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90965-0A03-40A2-9818-7797BF54E2F3}"/>
              </a:ext>
            </a:extLst>
          </p:cNvPr>
          <p:cNvSpPr/>
          <p:nvPr/>
        </p:nvSpPr>
        <p:spPr>
          <a:xfrm>
            <a:off x="720003" y="2969088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3A8657-E5A5-4FC0-9564-326ACE206119}"/>
              </a:ext>
            </a:extLst>
          </p:cNvPr>
          <p:cNvSpPr/>
          <p:nvPr/>
        </p:nvSpPr>
        <p:spPr>
          <a:xfrm>
            <a:off x="2963938" y="2593174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0EEDA3-74F4-40EE-B20C-4FACC072B83A}"/>
              </a:ext>
            </a:extLst>
          </p:cNvPr>
          <p:cNvSpPr/>
          <p:nvPr/>
        </p:nvSpPr>
        <p:spPr>
          <a:xfrm>
            <a:off x="1786276" y="246603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EDAFC8-EADD-4B14-8A01-F5D1B2194D26}"/>
              </a:ext>
            </a:extLst>
          </p:cNvPr>
          <p:cNvSpPr/>
          <p:nvPr/>
        </p:nvSpPr>
        <p:spPr>
          <a:xfrm>
            <a:off x="4287202" y="2517910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5672B67-2BA5-46FF-9E52-681031058BE7}"/>
              </a:ext>
            </a:extLst>
          </p:cNvPr>
          <p:cNvSpPr/>
          <p:nvPr/>
        </p:nvSpPr>
        <p:spPr>
          <a:xfrm>
            <a:off x="5279378" y="2450766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882D3B10-1138-4560-8BF9-3D811D33C4CA}"/>
              </a:ext>
            </a:extLst>
          </p:cNvPr>
          <p:cNvSpPr/>
          <p:nvPr/>
        </p:nvSpPr>
        <p:spPr>
          <a:xfrm>
            <a:off x="5783736" y="2259015"/>
            <a:ext cx="644069" cy="548896"/>
          </a:xfrm>
          <a:prstGeom prst="pie">
            <a:avLst>
              <a:gd name="adj1" fmla="val 10876556"/>
              <a:gd name="adj2" fmla="val 5339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API</a:t>
            </a:r>
          </a:p>
          <a:p>
            <a:pPr algn="ctr"/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43FB1F-C206-4BE5-A34C-0961A79E5FD3}"/>
              </a:ext>
            </a:extLst>
          </p:cNvPr>
          <p:cNvSpPr/>
          <p:nvPr/>
        </p:nvSpPr>
        <p:spPr>
          <a:xfrm>
            <a:off x="6885836" y="1407431"/>
            <a:ext cx="1305835" cy="774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Application</a:t>
            </a:r>
            <a:endParaRPr lang="en-NL" sz="1600" dirty="0"/>
          </a:p>
        </p:txBody>
      </p:sp>
      <p:pic>
        <p:nvPicPr>
          <p:cNvPr id="12" name="Picture 4" descr="Image result for user">
            <a:extLst>
              <a:ext uri="{FF2B5EF4-FFF2-40B4-BE49-F238E27FC236}">
                <a16:creationId xmlns:a16="http://schemas.microsoft.com/office/drawing/2014/main" id="{71C80300-38EC-40DC-B373-5200D4FC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14" y="792000"/>
            <a:ext cx="702254" cy="6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F12F587-D919-4BCB-B79E-9285FE133AD1}"/>
              </a:ext>
            </a:extLst>
          </p:cNvPr>
          <p:cNvSpPr/>
          <p:nvPr/>
        </p:nvSpPr>
        <p:spPr>
          <a:xfrm rot="19873166">
            <a:off x="6184822" y="1934750"/>
            <a:ext cx="890395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pic>
        <p:nvPicPr>
          <p:cNvPr id="14" name="Picture 6" descr="Image result for graduation hat">
            <a:extLst>
              <a:ext uri="{FF2B5EF4-FFF2-40B4-BE49-F238E27FC236}">
                <a16:creationId xmlns:a16="http://schemas.microsoft.com/office/drawing/2014/main" id="{31CA5D69-2F8A-48AA-9FD7-71DD0C23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6474649" y="1077362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0820D-4D60-4435-8DD5-EF3E73540283}"/>
              </a:ext>
            </a:extLst>
          </p:cNvPr>
          <p:cNvSpPr/>
          <p:nvPr/>
        </p:nvSpPr>
        <p:spPr>
          <a:xfrm>
            <a:off x="7664107" y="3578085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2979B-55E6-4B1D-A63C-09AB24D80225}"/>
              </a:ext>
            </a:extLst>
          </p:cNvPr>
          <p:cNvSpPr/>
          <p:nvPr/>
        </p:nvSpPr>
        <p:spPr>
          <a:xfrm>
            <a:off x="7905065" y="4546779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D6F109-8081-4932-9609-B6501879F6A2}"/>
              </a:ext>
            </a:extLst>
          </p:cNvPr>
          <p:cNvSpPr/>
          <p:nvPr/>
        </p:nvSpPr>
        <p:spPr>
          <a:xfrm rot="16200000">
            <a:off x="8153941" y="4368657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11AB63-7556-42E5-AFA4-73B1259AFE9E}"/>
              </a:ext>
            </a:extLst>
          </p:cNvPr>
          <p:cNvCxnSpPr>
            <a:stCxn id="17" idx="1"/>
          </p:cNvCxnSpPr>
          <p:nvPr/>
        </p:nvCxnSpPr>
        <p:spPr>
          <a:xfrm rot="10800000">
            <a:off x="6278881" y="2755069"/>
            <a:ext cx="1626185" cy="1946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business process">
            <a:extLst>
              <a:ext uri="{FF2B5EF4-FFF2-40B4-BE49-F238E27FC236}">
                <a16:creationId xmlns:a16="http://schemas.microsoft.com/office/drawing/2014/main" id="{8880F766-29B5-4518-A1FA-F928C4B5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624191"/>
            <a:ext cx="1839413" cy="7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663108-EEB8-4161-9781-9FDFDED9F213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6427805" y="2533464"/>
            <a:ext cx="1236302" cy="180005"/>
          </a:xfrm>
          <a:prstGeom prst="bentConnector3">
            <a:avLst>
              <a:gd name="adj1" fmla="val -2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7D350C8-AF5D-4262-9B81-568309563C55}"/>
              </a:ext>
            </a:extLst>
          </p:cNvPr>
          <p:cNvCxnSpPr>
            <a:cxnSpLocks/>
          </p:cNvCxnSpPr>
          <p:nvPr/>
        </p:nvCxnSpPr>
        <p:spPr>
          <a:xfrm rot="10800000">
            <a:off x="6437311" y="2532923"/>
            <a:ext cx="1929671" cy="214526"/>
          </a:xfrm>
          <a:prstGeom prst="bentConnector3">
            <a:avLst>
              <a:gd name="adj1" fmla="val 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9E953E-3E86-4330-9E0C-00083E0DC03D}"/>
              </a:ext>
            </a:extLst>
          </p:cNvPr>
          <p:cNvCxnSpPr/>
          <p:nvPr/>
        </p:nvCxnSpPr>
        <p:spPr>
          <a:xfrm rot="10800000">
            <a:off x="6374693" y="2640186"/>
            <a:ext cx="1289415" cy="505542"/>
          </a:xfrm>
          <a:prstGeom prst="bentConnector3">
            <a:avLst>
              <a:gd name="adj1" fmla="val 7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business understanding">
            <a:extLst>
              <a:ext uri="{FF2B5EF4-FFF2-40B4-BE49-F238E27FC236}">
                <a16:creationId xmlns:a16="http://schemas.microsoft.com/office/drawing/2014/main" id="{2F092115-2E34-4254-9418-6E9EBD62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55" y="3496639"/>
            <a:ext cx="1767994" cy="12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89BECF8-98DA-495A-8341-85A573DDDC66}"/>
              </a:ext>
            </a:extLst>
          </p:cNvPr>
          <p:cNvSpPr/>
          <p:nvPr/>
        </p:nvSpPr>
        <p:spPr>
          <a:xfrm rot="18423084">
            <a:off x="4873581" y="3278272"/>
            <a:ext cx="661120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 dirty="0"/>
          </a:p>
        </p:txBody>
      </p:sp>
    </p:spTree>
    <p:extLst>
      <p:ext uri="{BB962C8B-B14F-4D97-AF65-F5344CB8AC3E}">
        <p14:creationId xmlns:p14="http://schemas.microsoft.com/office/powerpoint/2010/main" val="20677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3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Python,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1000" dirty="0"/>
              <a:t>Oracle Data Integration Platform Cloud, Oracle Integration Cloud &amp; Cloud Adapters</a:t>
            </a:r>
          </a:p>
          <a:p>
            <a:r>
              <a:rPr lang="nl-NL" sz="1000" dirty="0" err="1"/>
              <a:t>Kafka</a:t>
            </a:r>
            <a:r>
              <a:rPr lang="nl-NL" sz="1000" dirty="0"/>
              <a:t>, </a:t>
            </a:r>
            <a:r>
              <a:rPr lang="nl-NL" sz="1000" dirty="0" err="1"/>
              <a:t>Connectors</a:t>
            </a:r>
            <a:r>
              <a:rPr lang="nl-NL" sz="1000" dirty="0"/>
              <a:t>, KSQL &amp; Streams </a:t>
            </a:r>
            <a:r>
              <a:rPr lang="nl-NL" sz="1000" dirty="0" err="1"/>
              <a:t>Debezium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EventHubs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Lambda</a:t>
            </a:r>
            <a:r>
              <a:rPr lang="nl-NL" sz="1000" dirty="0"/>
              <a:t>, SQS, SNS, </a:t>
            </a:r>
            <a:r>
              <a:rPr lang="nl-NL" sz="1000" dirty="0" err="1"/>
              <a:t>Glue</a:t>
            </a:r>
            <a:r>
              <a:rPr lang="nl-NL" sz="1000" dirty="0"/>
              <a:t>, </a:t>
            </a:r>
            <a:r>
              <a:rPr lang="nl-NL" sz="1000" dirty="0" err="1"/>
              <a:t>Kinesis</a:t>
            </a:r>
            <a:r>
              <a:rPr lang="nl-NL" sz="1000" dirty="0"/>
              <a:t>, Step </a:t>
            </a:r>
            <a:r>
              <a:rPr lang="nl-NL" sz="1000" dirty="0" err="1"/>
              <a:t>Functions</a:t>
            </a:r>
            <a:endParaRPr lang="en-NL" sz="10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Jupyter</a:t>
            </a:r>
            <a:r>
              <a:rPr lang="nl-NL" sz="1000" dirty="0"/>
              <a:t> Notebooks, Python, Apache </a:t>
            </a:r>
            <a:r>
              <a:rPr lang="nl-NL" sz="1000" dirty="0" err="1"/>
              <a:t>Spark</a:t>
            </a:r>
            <a:r>
              <a:rPr lang="nl-NL" sz="1000" dirty="0"/>
              <a:t>, Java, R, Apache Zeppelin</a:t>
            </a:r>
          </a:p>
          <a:p>
            <a:r>
              <a:rPr lang="nl-NL" sz="1000" dirty="0"/>
              <a:t>SQL &amp; PL/SQL, SQL Developer, SPARQL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Google Cloud </a:t>
            </a:r>
            <a:r>
              <a:rPr lang="nl-NL" sz="1000" dirty="0" err="1"/>
              <a:t>DataPrep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 (</a:t>
            </a:r>
            <a:r>
              <a:rPr lang="nl-NL" sz="1000" dirty="0" err="1"/>
              <a:t>Trifacta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) </a:t>
            </a:r>
          </a:p>
          <a:p>
            <a:r>
              <a:rPr lang="nl-NL" sz="1000" dirty="0"/>
              <a:t>Google </a:t>
            </a:r>
            <a:r>
              <a:rPr lang="nl-NL" sz="1000" dirty="0" err="1"/>
              <a:t>BigQuery</a:t>
            </a:r>
            <a:endParaRPr lang="nl-NL" sz="1000" dirty="0"/>
          </a:p>
          <a:p>
            <a:r>
              <a:rPr lang="nl-NL" sz="1000" dirty="0"/>
              <a:t>Excel, </a:t>
            </a:r>
            <a:r>
              <a:rPr lang="nl-NL" sz="1000" dirty="0" err="1"/>
              <a:t>csvkit</a:t>
            </a:r>
            <a:r>
              <a:rPr lang="nl-NL" sz="1000" dirty="0"/>
              <a:t>, </a:t>
            </a:r>
            <a:r>
              <a:rPr lang="nl-NL" sz="1000" dirty="0" err="1"/>
              <a:t>Pentaho</a:t>
            </a:r>
            <a:endParaRPr lang="nl-NL" sz="10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574510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d3.js, </a:t>
            </a:r>
            <a:r>
              <a:rPr lang="nl-NL" sz="1000" dirty="0" err="1"/>
              <a:t>React</a:t>
            </a:r>
            <a:r>
              <a:rPr lang="nl-NL" sz="1000" dirty="0"/>
              <a:t> D3, SVG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Excel, APEX, SQL Developer</a:t>
            </a:r>
          </a:p>
          <a:p>
            <a:r>
              <a:rPr lang="nl-NL" sz="1000" dirty="0" err="1"/>
              <a:t>Pentaho</a:t>
            </a:r>
            <a:r>
              <a:rPr lang="nl-NL" sz="1000" dirty="0"/>
              <a:t>, </a:t>
            </a:r>
            <a:r>
              <a:rPr lang="nl-NL" sz="1000" dirty="0" err="1"/>
              <a:t>OpenStreetMap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PowerBI</a:t>
            </a:r>
            <a:r>
              <a:rPr lang="nl-NL" sz="1000" dirty="0"/>
              <a:t>, AWS </a:t>
            </a:r>
            <a:r>
              <a:rPr lang="nl-NL" sz="1000" dirty="0" err="1"/>
              <a:t>QuickSight</a:t>
            </a:r>
            <a:endParaRPr lang="nl-NL" sz="1000" dirty="0"/>
          </a:p>
          <a:p>
            <a:r>
              <a:rPr lang="nl-NL" sz="1000" dirty="0"/>
              <a:t>Tableau, </a:t>
            </a:r>
            <a:r>
              <a:rPr lang="nl-NL" sz="1000" dirty="0" err="1"/>
              <a:t>Qlik</a:t>
            </a:r>
            <a:r>
              <a:rPr lang="nl-NL" sz="1000" dirty="0"/>
              <a:t>, </a:t>
            </a:r>
            <a:r>
              <a:rPr lang="nl-NL" sz="1000" dirty="0" err="1"/>
              <a:t>Looker</a:t>
            </a:r>
            <a:r>
              <a:rPr lang="nl-NL" sz="1000" dirty="0"/>
              <a:t>, </a:t>
            </a:r>
          </a:p>
          <a:p>
            <a:r>
              <a:rPr lang="nl-NL" sz="1000" dirty="0"/>
              <a:t>SAP Analytics (Business </a:t>
            </a:r>
            <a:r>
              <a:rPr lang="nl-NL" sz="1000" dirty="0" err="1"/>
              <a:t>Objects</a:t>
            </a:r>
            <a:r>
              <a:rPr lang="nl-NL" sz="1000" dirty="0"/>
              <a:t>), IBM </a:t>
            </a:r>
            <a:r>
              <a:rPr lang="nl-NL" sz="1000" dirty="0" err="1"/>
              <a:t>Cognos</a:t>
            </a:r>
            <a:r>
              <a:rPr lang="nl-NL" sz="1000" dirty="0"/>
              <a:t>, SAS, </a:t>
            </a:r>
            <a:r>
              <a:rPr lang="nl-NL" sz="1000" dirty="0" err="1"/>
              <a:t>Tibco</a:t>
            </a:r>
            <a:r>
              <a:rPr lang="nl-NL" sz="1000" dirty="0"/>
              <a:t> </a:t>
            </a:r>
            <a:r>
              <a:rPr lang="nl-NL" sz="1000" dirty="0" err="1"/>
              <a:t>JasperSoft</a:t>
            </a:r>
            <a:endParaRPr lang="nl-NL" sz="1000" dirty="0"/>
          </a:p>
          <a:p>
            <a:r>
              <a:rPr lang="nl-NL" sz="1000" dirty="0" err="1"/>
              <a:t>Kibana</a:t>
            </a:r>
            <a:r>
              <a:rPr lang="nl-NL" sz="1000" dirty="0"/>
              <a:t>, </a:t>
            </a:r>
            <a:r>
              <a:rPr lang="nl-NL" sz="1000" dirty="0" err="1"/>
              <a:t>Grafana</a:t>
            </a:r>
            <a:r>
              <a:rPr lang="nl-NL" sz="1000" dirty="0"/>
              <a:t>, </a:t>
            </a:r>
            <a:r>
              <a:rPr lang="nl-NL" sz="1000" dirty="0" err="1">
                <a:solidFill>
                  <a:schemeClr val="bg1"/>
                </a:solidFill>
              </a:rPr>
              <a:t>Jupyter</a:t>
            </a:r>
            <a:r>
              <a:rPr lang="nl-NL" sz="1000" dirty="0">
                <a:solidFill>
                  <a:schemeClr val="bg1"/>
                </a:solidFill>
              </a:rPr>
              <a:t> Notebooks, Python</a:t>
            </a: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Python, R, Apache </a:t>
            </a:r>
            <a:r>
              <a:rPr lang="nl-NL" sz="1000" dirty="0" err="1"/>
              <a:t>Spark</a:t>
            </a:r>
            <a:r>
              <a:rPr lang="nl-NL" sz="1000" dirty="0"/>
              <a:t>, SQL &amp; PL/SQL</a:t>
            </a:r>
          </a:p>
          <a:p>
            <a:r>
              <a:rPr lang="nl-NL" sz="1000" dirty="0" err="1"/>
              <a:t>Jupyter</a:t>
            </a:r>
            <a:r>
              <a:rPr lang="nl-NL" sz="1000" dirty="0"/>
              <a:t> Notebooks, Apache Zeppelin</a:t>
            </a:r>
          </a:p>
          <a:p>
            <a:r>
              <a:rPr lang="nl-NL" sz="800" dirty="0" err="1"/>
              <a:t>NumPy</a:t>
            </a:r>
            <a:r>
              <a:rPr lang="nl-NL" sz="800" dirty="0"/>
              <a:t>, </a:t>
            </a:r>
            <a:r>
              <a:rPr lang="nl-NL" sz="800" dirty="0" err="1"/>
              <a:t>SciPy</a:t>
            </a:r>
            <a:r>
              <a:rPr lang="nl-NL" sz="800" dirty="0"/>
              <a:t>, </a:t>
            </a:r>
            <a:r>
              <a:rPr lang="nl-NL" sz="800" dirty="0" err="1"/>
              <a:t>SciKit-learn</a:t>
            </a:r>
            <a:r>
              <a:rPr lang="nl-NL" sz="800" dirty="0"/>
              <a:t>, </a:t>
            </a:r>
            <a:r>
              <a:rPr lang="nl-NL" sz="800" dirty="0" err="1"/>
              <a:t>Pandas</a:t>
            </a:r>
            <a:r>
              <a:rPr lang="nl-NL" sz="800" dirty="0"/>
              <a:t>, </a:t>
            </a:r>
            <a:r>
              <a:rPr lang="nl-NL" sz="800" dirty="0" err="1"/>
              <a:t>Bokeh</a:t>
            </a:r>
            <a:r>
              <a:rPr lang="nl-NL" sz="800" dirty="0"/>
              <a:t>, </a:t>
            </a:r>
            <a:r>
              <a:rPr lang="nl-NL" sz="800" dirty="0" err="1"/>
              <a:t>Plotly</a:t>
            </a:r>
            <a:r>
              <a:rPr lang="nl-NL" sz="800" dirty="0"/>
              <a:t>, </a:t>
            </a:r>
            <a:r>
              <a:rPr lang="nl-NL" sz="800" dirty="0" err="1"/>
              <a:t>Matplotlib</a:t>
            </a:r>
            <a:r>
              <a:rPr lang="nl-NL" sz="800" dirty="0"/>
              <a:t>, NLTK</a:t>
            </a:r>
          </a:p>
          <a:p>
            <a:r>
              <a:rPr lang="nl-NL" sz="800" dirty="0" err="1"/>
              <a:t>Keras</a:t>
            </a:r>
            <a:r>
              <a:rPr lang="nl-NL" sz="800" dirty="0"/>
              <a:t>, </a:t>
            </a:r>
            <a:r>
              <a:rPr lang="nl-NL" sz="800" dirty="0" err="1"/>
              <a:t>TensorFlow</a:t>
            </a:r>
            <a:r>
              <a:rPr lang="nl-NL" sz="800" dirty="0"/>
              <a:t>, </a:t>
            </a:r>
            <a:r>
              <a:rPr lang="nl-NL" sz="800" dirty="0" err="1"/>
              <a:t>PyTorch</a:t>
            </a:r>
            <a:r>
              <a:rPr lang="nl-NL" sz="800" dirty="0"/>
              <a:t>, </a:t>
            </a:r>
            <a:r>
              <a:rPr lang="nl-NL" sz="800" dirty="0" err="1"/>
              <a:t>MXNet</a:t>
            </a:r>
            <a:r>
              <a:rPr lang="nl-NL" sz="800" dirty="0"/>
              <a:t>, </a:t>
            </a:r>
            <a:r>
              <a:rPr lang="nl-NL" sz="800" dirty="0" err="1"/>
              <a:t>Caffe</a:t>
            </a:r>
            <a:r>
              <a:rPr lang="nl-NL" sz="800" dirty="0"/>
              <a:t>, </a:t>
            </a:r>
            <a:r>
              <a:rPr lang="nl-NL" sz="800" dirty="0" err="1"/>
              <a:t>Theano</a:t>
            </a:r>
            <a:endParaRPr lang="nl-NL" sz="800" dirty="0"/>
          </a:p>
          <a:p>
            <a:r>
              <a:rPr lang="nl-NL" sz="1000" dirty="0"/>
              <a:t>Oracle Analytics Cloud, Data </a:t>
            </a:r>
            <a:r>
              <a:rPr lang="nl-NL" sz="1000" dirty="0" err="1"/>
              <a:t>Science</a:t>
            </a:r>
            <a:r>
              <a:rPr lang="nl-NL" sz="1000" dirty="0"/>
              <a:t> Platform</a:t>
            </a:r>
          </a:p>
          <a:p>
            <a:r>
              <a:rPr lang="nl-NL" sz="1000" dirty="0" err="1"/>
              <a:t>AutoKeras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SageMaker</a:t>
            </a:r>
            <a:r>
              <a:rPr lang="nl-NL" sz="1000" dirty="0"/>
              <a:t>, Google AI Platform, Google </a:t>
            </a:r>
            <a:r>
              <a:rPr lang="nl-NL" sz="1000" dirty="0" err="1"/>
              <a:t>AutoML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Machine Learning Studio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Cognitive</a:t>
            </a:r>
            <a:r>
              <a:rPr lang="nl-NL" sz="1000" dirty="0"/>
              <a:t> Services, AWS AI</a:t>
            </a:r>
          </a:p>
        </p:txBody>
      </p:sp>
    </p:spTree>
    <p:extLst>
      <p:ext uri="{BB962C8B-B14F-4D97-AF65-F5344CB8AC3E}">
        <p14:creationId xmlns:p14="http://schemas.microsoft.com/office/powerpoint/2010/main" val="2205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/>
              <a:t>Introductie van de Data </a:t>
            </a:r>
            <a:r>
              <a:rPr lang="nl-NL" sz="1600" dirty="0" err="1"/>
              <a:t>Science</a:t>
            </a:r>
            <a:r>
              <a:rPr lang="nl-NL" sz="1600" dirty="0"/>
              <a:t> Data Flow</a:t>
            </a:r>
            <a:endParaRPr lang="en-NL" sz="1600" dirty="0"/>
          </a:p>
          <a:p>
            <a:pPr lvl="0"/>
            <a:r>
              <a:rPr lang="nl-NL" sz="1600" dirty="0"/>
              <a:t>Introductie van Python, </a:t>
            </a:r>
            <a:r>
              <a:rPr lang="nl-NL" sz="1600" dirty="0" err="1"/>
              <a:t>Jupyter</a:t>
            </a:r>
            <a:r>
              <a:rPr lang="nl-NL" sz="1600" dirty="0"/>
              <a:t> Notebook en Panda</a:t>
            </a:r>
          </a:p>
          <a:p>
            <a:pPr lvl="0"/>
            <a:r>
              <a:rPr lang="nl-NL" sz="1600" dirty="0"/>
              <a:t>Aan de slag met </a:t>
            </a:r>
            <a:r>
              <a:rPr lang="nl-NL" sz="1600" dirty="0" err="1"/>
              <a:t>Jupyter</a:t>
            </a:r>
            <a:r>
              <a:rPr lang="nl-NL" sz="1600" dirty="0"/>
              <a:t> Notebook </a:t>
            </a:r>
            <a:endParaRPr lang="en-NL" sz="1600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596401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</a:t>
            </a:r>
            <a:r>
              <a:rPr lang="nl-NL" sz="2800" dirty="0">
                <a:solidFill>
                  <a:srgbClr val="FFFF00"/>
                </a:solidFill>
              </a:rPr>
              <a:t>Python</a:t>
            </a:r>
            <a:r>
              <a:rPr lang="nl-NL" sz="1000" dirty="0"/>
              <a:t>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800" dirty="0"/>
              <a:t>Oracle Data Integration Platform Cloud, Oracle Integration Cloud &amp; Cloud Adapters</a:t>
            </a:r>
          </a:p>
          <a:p>
            <a:r>
              <a:rPr lang="nl-NL" sz="800" dirty="0" err="1"/>
              <a:t>Kafka</a:t>
            </a:r>
            <a:r>
              <a:rPr lang="nl-NL" sz="800" dirty="0"/>
              <a:t>, </a:t>
            </a:r>
            <a:r>
              <a:rPr lang="nl-NL" sz="800" dirty="0" err="1"/>
              <a:t>Connectors</a:t>
            </a:r>
            <a:r>
              <a:rPr lang="nl-NL" sz="800" dirty="0"/>
              <a:t>, KSQL &amp; Streams </a:t>
            </a:r>
            <a:r>
              <a:rPr lang="nl-NL" sz="800" dirty="0" err="1"/>
              <a:t>Debezium</a:t>
            </a:r>
            <a:endParaRPr lang="nl-NL" sz="800" dirty="0"/>
          </a:p>
          <a:p>
            <a:r>
              <a:rPr lang="nl-NL" sz="800" dirty="0" err="1"/>
              <a:t>Azure</a:t>
            </a:r>
            <a:r>
              <a:rPr lang="nl-NL" sz="800" dirty="0"/>
              <a:t> </a:t>
            </a:r>
            <a:r>
              <a:rPr lang="nl-NL" sz="800" dirty="0" err="1"/>
              <a:t>EventHubs</a:t>
            </a:r>
            <a:endParaRPr lang="nl-NL" sz="800" dirty="0"/>
          </a:p>
          <a:p>
            <a:r>
              <a:rPr lang="nl-NL" sz="800" dirty="0"/>
              <a:t>AWS </a:t>
            </a:r>
            <a:r>
              <a:rPr lang="nl-NL" sz="800" dirty="0" err="1"/>
              <a:t>Lambda</a:t>
            </a:r>
            <a:r>
              <a:rPr lang="nl-NL" sz="800" dirty="0"/>
              <a:t>, SQS, SNS, </a:t>
            </a:r>
            <a:r>
              <a:rPr lang="nl-NL" sz="800" dirty="0" err="1"/>
              <a:t>Glue</a:t>
            </a:r>
            <a:r>
              <a:rPr lang="nl-NL" sz="800" dirty="0"/>
              <a:t>, </a:t>
            </a:r>
            <a:r>
              <a:rPr lang="nl-NL" sz="800" dirty="0" err="1"/>
              <a:t>Kinesis</a:t>
            </a:r>
            <a:r>
              <a:rPr lang="nl-NL" sz="800" dirty="0"/>
              <a:t>, Step </a:t>
            </a:r>
            <a:r>
              <a:rPr lang="nl-NL" sz="800" dirty="0" err="1"/>
              <a:t>Functions</a:t>
            </a:r>
            <a:endParaRPr lang="en-NL" sz="8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 err="1">
                <a:solidFill>
                  <a:srgbClr val="FFFF00"/>
                </a:solidFill>
              </a:rPr>
              <a:t>Jupyter</a:t>
            </a:r>
            <a:r>
              <a:rPr lang="nl-NL" sz="2800" dirty="0">
                <a:solidFill>
                  <a:srgbClr val="FFFF00"/>
                </a:solidFill>
              </a:rPr>
              <a:t> Notebooks, Python</a:t>
            </a:r>
            <a:r>
              <a:rPr lang="nl-NL" sz="1000" dirty="0"/>
              <a:t>, </a:t>
            </a:r>
            <a:r>
              <a:rPr lang="nl-NL" sz="400" dirty="0"/>
              <a:t>Apache </a:t>
            </a:r>
            <a:r>
              <a:rPr lang="nl-NL" sz="400" dirty="0" err="1"/>
              <a:t>Spark</a:t>
            </a:r>
            <a:r>
              <a:rPr lang="nl-NL" sz="400" dirty="0"/>
              <a:t>, Java, R, Apache Zeppelin SQL &amp; PL/SQL, SQL Developer, SPARQL Oracle Analytics Cloud Google Cloud </a:t>
            </a:r>
            <a:r>
              <a:rPr lang="nl-NL" sz="400" dirty="0" err="1"/>
              <a:t>DataPrep</a:t>
            </a:r>
            <a:r>
              <a:rPr lang="nl-NL" sz="400" dirty="0"/>
              <a:t>, </a:t>
            </a:r>
            <a:r>
              <a:rPr lang="nl-NL" sz="400" dirty="0" err="1"/>
              <a:t>Azure</a:t>
            </a:r>
            <a:r>
              <a:rPr lang="nl-NL" sz="400" dirty="0"/>
              <a:t> </a:t>
            </a:r>
            <a:r>
              <a:rPr lang="nl-NL" sz="400" dirty="0" err="1"/>
              <a:t>Wrangler</a:t>
            </a:r>
            <a:r>
              <a:rPr lang="nl-NL" sz="400" dirty="0"/>
              <a:t> (</a:t>
            </a:r>
            <a:r>
              <a:rPr lang="nl-NL" sz="400" dirty="0" err="1"/>
              <a:t>Trifacta</a:t>
            </a:r>
            <a:r>
              <a:rPr lang="nl-NL" sz="400" dirty="0"/>
              <a:t> </a:t>
            </a:r>
            <a:r>
              <a:rPr lang="nl-NL" sz="400" dirty="0" err="1"/>
              <a:t>Wrangler</a:t>
            </a:r>
            <a:r>
              <a:rPr lang="nl-NL" sz="400" dirty="0"/>
              <a:t>) 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429447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000" dirty="0" err="1">
                <a:solidFill>
                  <a:srgbClr val="FFFF00"/>
                </a:solidFill>
              </a:rPr>
              <a:t>Jupyter</a:t>
            </a:r>
            <a:r>
              <a:rPr lang="nl-NL" sz="2000" dirty="0">
                <a:solidFill>
                  <a:srgbClr val="FFFF00"/>
                </a:solidFill>
              </a:rPr>
              <a:t> Notebooks, Python</a:t>
            </a:r>
            <a:r>
              <a:rPr lang="nl-NL" sz="1000" dirty="0">
                <a:solidFill>
                  <a:srgbClr val="FFFF00"/>
                </a:solidFill>
              </a:rPr>
              <a:t> </a:t>
            </a:r>
            <a:r>
              <a:rPr lang="nl-NL" sz="300" dirty="0"/>
              <a:t>d3.js, </a:t>
            </a:r>
            <a:r>
              <a:rPr lang="nl-NL" sz="300" dirty="0" err="1"/>
              <a:t>React</a:t>
            </a:r>
            <a:r>
              <a:rPr lang="nl-NL" sz="300" dirty="0"/>
              <a:t> D3, SVG</a:t>
            </a:r>
          </a:p>
          <a:p>
            <a:r>
              <a:rPr lang="nl-NL" sz="300" dirty="0"/>
              <a:t>Oracle Analytics Cloud</a:t>
            </a:r>
          </a:p>
          <a:p>
            <a:r>
              <a:rPr lang="nl-NL" sz="300" dirty="0"/>
              <a:t>Excel, APEX, SQL Developer</a:t>
            </a:r>
          </a:p>
          <a:p>
            <a:r>
              <a:rPr lang="nl-NL" sz="300" dirty="0" err="1"/>
              <a:t>Pentaho</a:t>
            </a:r>
            <a:r>
              <a:rPr lang="nl-NL" sz="300" dirty="0"/>
              <a:t>, </a:t>
            </a:r>
            <a:r>
              <a:rPr lang="nl-NL" sz="300" dirty="0" err="1"/>
              <a:t>OpenStreetMap</a:t>
            </a:r>
            <a:endParaRPr lang="nl-NL" sz="300" dirty="0"/>
          </a:p>
          <a:p>
            <a:r>
              <a:rPr lang="nl-NL" sz="300" dirty="0" err="1"/>
              <a:t>Azure</a:t>
            </a:r>
            <a:r>
              <a:rPr lang="nl-NL" sz="300" dirty="0"/>
              <a:t> </a:t>
            </a:r>
            <a:r>
              <a:rPr lang="nl-NL" sz="300" dirty="0" err="1"/>
              <a:t>PowerBI</a:t>
            </a:r>
            <a:r>
              <a:rPr lang="nl-NL" sz="300" dirty="0"/>
              <a:t>, AWS </a:t>
            </a:r>
            <a:r>
              <a:rPr lang="nl-NL" sz="300" dirty="0" err="1"/>
              <a:t>QuickSight</a:t>
            </a:r>
            <a:endParaRPr lang="nl-NL" sz="300" dirty="0"/>
          </a:p>
          <a:p>
            <a:r>
              <a:rPr lang="nl-NL" sz="300" dirty="0"/>
              <a:t>Tableau, </a:t>
            </a:r>
            <a:r>
              <a:rPr lang="nl-NL" sz="300" dirty="0" err="1"/>
              <a:t>Qlik</a:t>
            </a:r>
            <a:r>
              <a:rPr lang="nl-NL" sz="300" dirty="0"/>
              <a:t>, </a:t>
            </a:r>
            <a:r>
              <a:rPr lang="nl-NL" sz="300" dirty="0" err="1"/>
              <a:t>Looker</a:t>
            </a:r>
            <a:r>
              <a:rPr lang="nl-NL" sz="300" dirty="0"/>
              <a:t>, </a:t>
            </a:r>
          </a:p>
          <a:p>
            <a:r>
              <a:rPr lang="nl-NL" sz="300" dirty="0"/>
              <a:t>SAP Analytics (Business </a:t>
            </a:r>
            <a:r>
              <a:rPr lang="nl-NL" sz="300" dirty="0" err="1"/>
              <a:t>Objects</a:t>
            </a:r>
            <a:r>
              <a:rPr lang="nl-NL" sz="300" dirty="0"/>
              <a:t>), IBM </a:t>
            </a:r>
            <a:r>
              <a:rPr lang="nl-NL" sz="300" dirty="0" err="1"/>
              <a:t>Cognos</a:t>
            </a:r>
            <a:r>
              <a:rPr lang="nl-NL" sz="300" dirty="0"/>
              <a:t>, SAS, </a:t>
            </a:r>
            <a:r>
              <a:rPr lang="nl-NL" sz="300" dirty="0" err="1"/>
              <a:t>Tibco</a:t>
            </a:r>
            <a:r>
              <a:rPr lang="nl-NL" sz="300" dirty="0"/>
              <a:t> </a:t>
            </a:r>
            <a:r>
              <a:rPr lang="nl-NL" sz="300" dirty="0" err="1"/>
              <a:t>JasperSoft</a:t>
            </a:r>
            <a:endParaRPr lang="nl-NL" sz="300" dirty="0"/>
          </a:p>
          <a:p>
            <a:r>
              <a:rPr lang="nl-NL" sz="300" dirty="0" err="1"/>
              <a:t>Kibana</a:t>
            </a:r>
            <a:r>
              <a:rPr lang="nl-NL" sz="300" dirty="0"/>
              <a:t>, </a:t>
            </a:r>
            <a:r>
              <a:rPr lang="nl-NL" sz="300" dirty="0" err="1"/>
              <a:t>Grafana</a:t>
            </a:r>
            <a:endParaRPr lang="nl-NL" sz="3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rgbClr val="FFFF00"/>
                </a:solidFill>
              </a:rPr>
              <a:t>Python, </a:t>
            </a:r>
            <a:r>
              <a:rPr lang="nl-NL" sz="1000" dirty="0"/>
              <a:t>R, Apache </a:t>
            </a:r>
            <a:r>
              <a:rPr lang="nl-NL" sz="1000" dirty="0" err="1"/>
              <a:t>Spark</a:t>
            </a:r>
            <a:r>
              <a:rPr lang="nl-NL" sz="1000" dirty="0"/>
              <a:t>, SQL &amp; PL/</a:t>
            </a:r>
            <a:r>
              <a:rPr lang="nl-NL" sz="1000" dirty="0" err="1"/>
              <a:t>SQL</a:t>
            </a:r>
            <a:r>
              <a:rPr lang="nl-NL" sz="2800" dirty="0" err="1">
                <a:solidFill>
                  <a:srgbClr val="FFFF00"/>
                </a:solidFill>
              </a:rPr>
              <a:t>Jupyter</a:t>
            </a:r>
            <a:r>
              <a:rPr lang="nl-NL" sz="2800" dirty="0">
                <a:solidFill>
                  <a:srgbClr val="FFFF00"/>
                </a:solidFill>
              </a:rPr>
              <a:t> Notebooks, </a:t>
            </a:r>
            <a:r>
              <a:rPr lang="nl-NL" sz="600" dirty="0"/>
              <a:t>Apache Zeppelin</a:t>
            </a:r>
          </a:p>
          <a:p>
            <a:r>
              <a:rPr lang="nl-NL" sz="600" dirty="0" err="1"/>
              <a:t>NumPy</a:t>
            </a:r>
            <a:r>
              <a:rPr lang="nl-NL" sz="600" dirty="0"/>
              <a:t>, </a:t>
            </a:r>
            <a:r>
              <a:rPr lang="nl-NL" sz="600" dirty="0" err="1"/>
              <a:t>SciPy</a:t>
            </a:r>
            <a:r>
              <a:rPr lang="nl-NL" sz="600" dirty="0"/>
              <a:t>, </a:t>
            </a:r>
            <a:r>
              <a:rPr lang="nl-NL" sz="600" dirty="0" err="1"/>
              <a:t>SciKit-learn</a:t>
            </a:r>
            <a:r>
              <a:rPr lang="nl-NL" sz="600" dirty="0"/>
              <a:t>, </a:t>
            </a:r>
            <a:r>
              <a:rPr lang="nl-NL" sz="600" dirty="0" err="1"/>
              <a:t>Pandas</a:t>
            </a:r>
            <a:r>
              <a:rPr lang="nl-NL" sz="600" dirty="0"/>
              <a:t>, </a:t>
            </a:r>
            <a:r>
              <a:rPr lang="nl-NL" sz="600" dirty="0" err="1"/>
              <a:t>Bokeh</a:t>
            </a:r>
            <a:r>
              <a:rPr lang="nl-NL" sz="600" dirty="0"/>
              <a:t>, </a:t>
            </a:r>
            <a:r>
              <a:rPr lang="nl-NL" sz="600" dirty="0" err="1"/>
              <a:t>Plotly</a:t>
            </a:r>
            <a:r>
              <a:rPr lang="nl-NL" sz="600" dirty="0"/>
              <a:t>, </a:t>
            </a:r>
            <a:r>
              <a:rPr lang="nl-NL" sz="600" dirty="0" err="1"/>
              <a:t>Matplotlib</a:t>
            </a:r>
            <a:r>
              <a:rPr lang="nl-NL" sz="600" dirty="0"/>
              <a:t>, NLTK, </a:t>
            </a:r>
            <a:r>
              <a:rPr lang="nl-NL" sz="600" dirty="0" err="1"/>
              <a:t>Keras</a:t>
            </a:r>
            <a:r>
              <a:rPr lang="nl-NL" sz="600" dirty="0"/>
              <a:t>, </a:t>
            </a:r>
            <a:r>
              <a:rPr lang="nl-NL" sz="600" dirty="0" err="1"/>
              <a:t>TensorFlow</a:t>
            </a:r>
            <a:r>
              <a:rPr lang="nl-NL" sz="600" dirty="0"/>
              <a:t>, </a:t>
            </a:r>
            <a:r>
              <a:rPr lang="nl-NL" sz="600" dirty="0" err="1"/>
              <a:t>PyTorch</a:t>
            </a:r>
            <a:r>
              <a:rPr lang="nl-NL" sz="600" dirty="0"/>
              <a:t>, </a:t>
            </a:r>
            <a:r>
              <a:rPr lang="nl-NL" sz="600" dirty="0" err="1"/>
              <a:t>MXNet</a:t>
            </a:r>
            <a:r>
              <a:rPr lang="nl-NL" sz="600" dirty="0"/>
              <a:t>, </a:t>
            </a:r>
            <a:r>
              <a:rPr lang="nl-NL" sz="600" dirty="0" err="1"/>
              <a:t>Caffe</a:t>
            </a:r>
            <a:r>
              <a:rPr lang="nl-NL" sz="600" dirty="0"/>
              <a:t>, </a:t>
            </a:r>
            <a:r>
              <a:rPr lang="nl-NL" sz="600" dirty="0" err="1"/>
              <a:t>Theano</a:t>
            </a:r>
            <a:r>
              <a:rPr lang="nl-NL" sz="600" dirty="0"/>
              <a:t>, Oracle Analytics Cloud, Data </a:t>
            </a:r>
            <a:r>
              <a:rPr lang="nl-NL" sz="600" dirty="0" err="1"/>
              <a:t>Science</a:t>
            </a:r>
            <a:r>
              <a:rPr lang="nl-NL" sz="600" dirty="0"/>
              <a:t> Platform</a:t>
            </a:r>
          </a:p>
          <a:p>
            <a:r>
              <a:rPr lang="nl-NL" sz="600" dirty="0" err="1"/>
              <a:t>AutoKeras</a:t>
            </a:r>
            <a:r>
              <a:rPr lang="nl-NL" sz="600" dirty="0"/>
              <a:t>, AWS </a:t>
            </a:r>
            <a:r>
              <a:rPr lang="nl-NL" sz="600" dirty="0" err="1"/>
              <a:t>SageMaker</a:t>
            </a:r>
            <a:r>
              <a:rPr lang="nl-NL" sz="600" dirty="0"/>
              <a:t>, Google AI Platform, Google </a:t>
            </a:r>
            <a:r>
              <a:rPr lang="nl-NL" sz="600" dirty="0" err="1"/>
              <a:t>AutoML</a:t>
            </a:r>
            <a:r>
              <a:rPr lang="nl-NL" sz="600" dirty="0"/>
              <a:t>, </a:t>
            </a:r>
            <a:r>
              <a:rPr lang="nl-NL" sz="600" dirty="0" err="1"/>
              <a:t>Azure</a:t>
            </a:r>
            <a:r>
              <a:rPr lang="nl-NL" sz="600" dirty="0"/>
              <a:t> Machine Learning Studio, </a:t>
            </a:r>
            <a:r>
              <a:rPr lang="nl-NL" sz="600" dirty="0" err="1"/>
              <a:t>Azure</a:t>
            </a:r>
            <a:r>
              <a:rPr lang="nl-NL" sz="600" dirty="0"/>
              <a:t> </a:t>
            </a:r>
            <a:r>
              <a:rPr lang="nl-NL" sz="600" dirty="0" err="1"/>
              <a:t>Cognitive</a:t>
            </a:r>
            <a:r>
              <a:rPr lang="nl-NL" sz="600" dirty="0"/>
              <a:t> Services, AWS AI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84095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b="1" dirty="0"/>
              <a:t>Introductie van Python, </a:t>
            </a:r>
            <a:r>
              <a:rPr lang="nl-NL" sz="1600" b="1" dirty="0" err="1"/>
              <a:t>Jupyter</a:t>
            </a:r>
            <a:r>
              <a:rPr lang="nl-NL" sz="1600" b="1" dirty="0"/>
              <a:t> Notebook en Panda</a:t>
            </a:r>
          </a:p>
          <a:p>
            <a:pPr lvl="0"/>
            <a:r>
              <a:rPr lang="nl-NL" sz="1600" dirty="0"/>
              <a:t>Aan de slag met </a:t>
            </a:r>
            <a:r>
              <a:rPr lang="nl-NL" sz="1600" dirty="0" err="1"/>
              <a:t>Jupyter</a:t>
            </a:r>
            <a:r>
              <a:rPr lang="nl-NL" sz="1600" dirty="0"/>
              <a:t> Notebook </a:t>
            </a:r>
            <a:endParaRPr lang="en-NL" sz="1600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732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731-2264-4D44-9454-852E9DA4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 Python &amp; </a:t>
            </a:r>
            <a:r>
              <a:rPr lang="nl-NL" dirty="0" err="1"/>
              <a:t>Jupyter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93AD-0894-4A64-969A-18F5C2F9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F877C-31B4-4951-84E8-D7354DFF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2158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0E2F4-1D48-4ACE-9410-5D6A10FC7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support Python</a:t>
            </a:r>
            <a:endParaRPr lang="en-NL" dirty="0"/>
          </a:p>
        </p:txBody>
      </p:sp>
      <p:pic>
        <p:nvPicPr>
          <p:cNvPr id="6" name="Snagit_SNG82B">
            <a:extLst>
              <a:ext uri="{FF2B5EF4-FFF2-40B4-BE49-F238E27FC236}">
                <a16:creationId xmlns:a16="http://schemas.microsoft.com/office/drawing/2014/main" id="{465AC736-5B0B-4956-9AA9-0DFC52ACB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936625"/>
            <a:ext cx="535287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4C0D0-54A3-408D-975F-61E0CA16B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6" name="Picture 2" descr="Image result for aws lambda python">
            <a:extLst>
              <a:ext uri="{FF2B5EF4-FFF2-40B4-BE49-F238E27FC236}">
                <a16:creationId xmlns:a16="http://schemas.microsoft.com/office/drawing/2014/main" id="{BF12F14A-E128-42F0-B0B3-9ABA98187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792000"/>
            <a:ext cx="27051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9">
            <a:extLst>
              <a:ext uri="{FF2B5EF4-FFF2-40B4-BE49-F238E27FC236}">
                <a16:creationId xmlns:a16="http://schemas.microsoft.com/office/drawing/2014/main" id="{30B08720-5DF8-4363-A129-9188F6C215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568" y="2913434"/>
            <a:ext cx="2216393" cy="184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1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C6731-2264-4D44-9454-852E9DA4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Introductie Python &amp; </a:t>
            </a:r>
            <a:r>
              <a:rPr lang="nl-NL" dirty="0" err="1"/>
              <a:t>Jupyter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F93AD-0894-4A64-969A-18F5C2F9B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L" dirty="0" err="1"/>
              <a:t>Onderstaande</a:t>
            </a:r>
            <a:r>
              <a:rPr lang="en-NL" dirty="0"/>
              <a:t> link Is </a:t>
            </a:r>
            <a:r>
              <a:rPr lang="en-NL" dirty="0" err="1"/>
              <a:t>een</a:t>
            </a:r>
            <a:r>
              <a:rPr lang="en-NL" dirty="0"/>
              <a:t> analyse van </a:t>
            </a:r>
            <a:r>
              <a:rPr lang="en-NL" dirty="0" err="1"/>
              <a:t>wijzigingen</a:t>
            </a:r>
            <a:r>
              <a:rPr lang="en-NL" dirty="0"/>
              <a:t> op </a:t>
            </a:r>
            <a:r>
              <a:rPr lang="en-NL" dirty="0" err="1"/>
              <a:t>Github</a:t>
            </a:r>
            <a:r>
              <a:rPr lang="en-NL" dirty="0"/>
              <a:t>. </a:t>
            </a:r>
            <a:r>
              <a:rPr lang="en-NL" dirty="0" err="1"/>
              <a:t>Misschien</a:t>
            </a:r>
            <a:r>
              <a:rPr lang="en-NL" dirty="0"/>
              <a:t> te </a:t>
            </a:r>
            <a:r>
              <a:rPr lang="en-NL" dirty="0" err="1"/>
              <a:t>gebruiken</a:t>
            </a:r>
            <a:r>
              <a:rPr lang="en-NL" dirty="0"/>
              <a:t> in </a:t>
            </a:r>
            <a:r>
              <a:rPr lang="en-NL" dirty="0" err="1"/>
              <a:t>een</a:t>
            </a:r>
            <a:r>
              <a:rPr lang="en-NL" dirty="0"/>
              <a:t> </a:t>
            </a:r>
            <a:r>
              <a:rPr lang="en-NL" dirty="0" err="1"/>
              <a:t>introductie</a:t>
            </a:r>
            <a:r>
              <a:rPr lang="en-NL" dirty="0"/>
              <a:t> van </a:t>
            </a:r>
            <a:r>
              <a:rPr lang="en-NL" dirty="0" err="1"/>
              <a:t>Jupyter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Python.</a:t>
            </a:r>
          </a:p>
          <a:p>
            <a:r>
              <a:rPr lang="en-NL" u="sng" dirty="0">
                <a:hlinkClick r:id="rId3"/>
              </a:rPr>
              <a:t>https://www.benfrederickson.com/ranking-programming-languages-by-github-users/</a:t>
            </a:r>
            <a:endParaRPr lang="en-NL" dirty="0"/>
          </a:p>
          <a:p>
            <a:r>
              <a:rPr lang="en-NL" dirty="0" err="1"/>
              <a:t>Jupyter</a:t>
            </a:r>
            <a:r>
              <a:rPr lang="en-NL" dirty="0"/>
              <a:t> is erg </a:t>
            </a:r>
            <a:r>
              <a:rPr lang="en-NL" dirty="0" err="1"/>
              <a:t>populair</a:t>
            </a:r>
            <a:r>
              <a:rPr lang="en-NL" dirty="0"/>
              <a:t> op </a:t>
            </a:r>
            <a:r>
              <a:rPr lang="en-NL" dirty="0" err="1"/>
              <a:t>Github</a:t>
            </a:r>
            <a:r>
              <a:rPr lang="en-NL" dirty="0"/>
              <a:t> </a:t>
            </a:r>
            <a:r>
              <a:rPr lang="en-NL" dirty="0" err="1"/>
              <a:t>vergeleken</a:t>
            </a:r>
            <a:r>
              <a:rPr lang="en-NL" dirty="0"/>
              <a:t> met R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Matlab</a:t>
            </a:r>
            <a:r>
              <a:rPr lang="en-NL" dirty="0"/>
              <a:t> </a:t>
            </a:r>
            <a:r>
              <a:rPr lang="en-NL" dirty="0" err="1"/>
              <a:t>en</a:t>
            </a:r>
            <a:r>
              <a:rPr lang="en-NL" dirty="0"/>
              <a:t> </a:t>
            </a:r>
            <a:r>
              <a:rPr lang="en-NL" dirty="0" err="1"/>
              <a:t>groeit</a:t>
            </a:r>
            <a:r>
              <a:rPr lang="en-NL" dirty="0"/>
              <a:t> </a:t>
            </a:r>
            <a:r>
              <a:rPr lang="en-NL" dirty="0" err="1"/>
              <a:t>snel</a:t>
            </a:r>
            <a:r>
              <a:rPr lang="en-NL" dirty="0"/>
              <a:t>.</a:t>
            </a:r>
          </a:p>
          <a:p>
            <a:r>
              <a:rPr lang="en-NL" dirty="0" err="1"/>
              <a:t>Interessant</a:t>
            </a:r>
            <a:r>
              <a:rPr lang="en-NL" dirty="0"/>
              <a:t> </a:t>
            </a:r>
            <a:r>
              <a:rPr lang="en-NL" dirty="0" err="1"/>
              <a:t>ook</a:t>
            </a:r>
            <a:r>
              <a:rPr lang="en-NL" dirty="0"/>
              <a:t> om te </a:t>
            </a:r>
            <a:r>
              <a:rPr lang="en-NL" dirty="0" err="1"/>
              <a:t>zien</a:t>
            </a:r>
            <a:r>
              <a:rPr lang="en-NL" dirty="0"/>
              <a:t> </a:t>
            </a:r>
            <a:r>
              <a:rPr lang="en-NL" dirty="0" err="1"/>
              <a:t>dat</a:t>
            </a:r>
            <a:r>
              <a:rPr lang="en-NL" dirty="0"/>
              <a:t> </a:t>
            </a:r>
            <a:r>
              <a:rPr lang="en-NL" dirty="0" err="1"/>
              <a:t>waarschijnlijk</a:t>
            </a:r>
            <a:r>
              <a:rPr lang="en-NL" dirty="0"/>
              <a:t> door de </a:t>
            </a:r>
            <a:r>
              <a:rPr lang="en-NL" dirty="0" err="1"/>
              <a:t>populariteit</a:t>
            </a:r>
            <a:r>
              <a:rPr lang="en-NL" dirty="0"/>
              <a:t> van ML de </a:t>
            </a:r>
            <a:r>
              <a:rPr lang="en-NL" dirty="0" err="1"/>
              <a:t>laatste</a:t>
            </a:r>
            <a:r>
              <a:rPr lang="en-NL" dirty="0"/>
              <a:t> </a:t>
            </a:r>
            <a:r>
              <a:rPr lang="en-NL" dirty="0" err="1"/>
              <a:t>tijd</a:t>
            </a:r>
            <a:r>
              <a:rPr lang="en-NL" dirty="0"/>
              <a:t> Python Java </a:t>
            </a:r>
            <a:r>
              <a:rPr lang="en-NL" dirty="0" err="1"/>
              <a:t>voorbij</a:t>
            </a:r>
            <a:r>
              <a:rPr lang="en-NL" dirty="0"/>
              <a:t> is.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CF877C-31B4-4951-84E8-D7354DFF5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6749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FEFAD-613C-4D0C-833C-2373D60A0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popularity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GitHub </a:t>
            </a:r>
            <a:r>
              <a:rPr lang="nl-NL" dirty="0" err="1"/>
              <a:t>activity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January</a:t>
            </a:r>
            <a:r>
              <a:rPr lang="nl-NL" dirty="0"/>
              <a:t> 2018)</a:t>
            </a:r>
            <a:endParaRPr lang="en-NL" dirty="0"/>
          </a:p>
        </p:txBody>
      </p:sp>
      <p:pic>
        <p:nvPicPr>
          <p:cNvPr id="9" name="Snagit_SNG837">
            <a:extLst>
              <a:ext uri="{FF2B5EF4-FFF2-40B4-BE49-F238E27FC236}">
                <a16:creationId xmlns:a16="http://schemas.microsoft.com/office/drawing/2014/main" id="{4D2D0FD4-0E2F-491A-81AE-9331B7B65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38554" y="792000"/>
            <a:ext cx="5712709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D955B-C778-43CC-A1D8-6BB58217B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90F9AE-F693-4CD7-9202-1438945FEC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155" y="1580375"/>
            <a:ext cx="3303682" cy="3207544"/>
          </a:xfrm>
          <a:prstGeom prst="rect">
            <a:avLst/>
          </a:prstGeom>
        </p:spPr>
      </p:pic>
      <p:sp>
        <p:nvSpPr>
          <p:cNvPr id="6" name="AutoShape 2" descr="https://www.benfrederickson.com/images/github/language-popularity/major.svg">
            <a:extLst>
              <a:ext uri="{FF2B5EF4-FFF2-40B4-BE49-F238E27FC236}">
                <a16:creationId xmlns:a16="http://schemas.microsoft.com/office/drawing/2014/main" id="{FF464F49-4DA0-4DBA-9FEB-00985550D76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AutoShape 4" descr="https://www.benfrederickson.com/images/github/language-popularity/major.svg">
            <a:extLst>
              <a:ext uri="{FF2B5EF4-FFF2-40B4-BE49-F238E27FC236}">
                <a16:creationId xmlns:a16="http://schemas.microsoft.com/office/drawing/2014/main" id="{89997D9D-0A08-49AC-9E41-21F63DA0CA4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223802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FDABE-ACD7-4168-970B-B181CF1A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169BD-F6C7-40B7-8E75-9990CDC93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4CC37-A968-4225-9CC1-5549C28D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8B2ED-C413-49EB-A26A-61BC2148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39828"/>
            <a:ext cx="6850974" cy="46638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E393D4A-7153-4C9D-9154-101FAD4A4102}"/>
              </a:ext>
            </a:extLst>
          </p:cNvPr>
          <p:cNvSpPr/>
          <p:nvPr/>
        </p:nvSpPr>
        <p:spPr>
          <a:xfrm>
            <a:off x="6588000" y="857250"/>
            <a:ext cx="756002" cy="504000"/>
          </a:xfrm>
          <a:prstGeom prst="roundRect">
            <a:avLst/>
          </a:pr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0486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Python,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en Panda</a:t>
            </a:r>
          </a:p>
          <a:p>
            <a:pPr lvl="0"/>
            <a:r>
              <a:rPr lang="nl-NL" sz="1600" b="1" dirty="0"/>
              <a:t>Aan de slag met </a:t>
            </a:r>
            <a:r>
              <a:rPr lang="nl-NL" sz="1600" b="1" dirty="0" err="1"/>
              <a:t>Jupyter</a:t>
            </a:r>
            <a:r>
              <a:rPr lang="nl-NL" sz="1600" b="1" dirty="0"/>
              <a:t> Notebook </a:t>
            </a:r>
            <a:endParaRPr lang="en-NL" sz="1600" b="1" dirty="0"/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dirty="0"/>
              <a:t>Introductie van de casus en de beschikbare data</a:t>
            </a:r>
            <a:endParaRPr lang="en-NL" sz="1600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804641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62F4C34-BDCB-4192-A3C4-57B5C3D08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C7DF4E-917A-4C46-A2CF-9C825A8C4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de Data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Data Flow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Introductie van Python,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en Panda</a:t>
            </a:r>
          </a:p>
          <a:p>
            <a:pPr lvl="0"/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Aan de slag met </a:t>
            </a:r>
            <a:r>
              <a:rPr lang="nl-NL" sz="1600" dirty="0" err="1">
                <a:solidFill>
                  <a:schemeClr val="bg1">
                    <a:lumMod val="65000"/>
                  </a:schemeClr>
                </a:solidFill>
              </a:rPr>
              <a:t>Jupyter</a:t>
            </a:r>
            <a:r>
              <a:rPr lang="nl-NL" sz="1600" dirty="0">
                <a:solidFill>
                  <a:schemeClr val="bg1">
                    <a:lumMod val="65000"/>
                  </a:schemeClr>
                </a:solidFill>
              </a:rPr>
              <a:t> Notebook </a:t>
            </a:r>
            <a:endParaRPr lang="en-NL" sz="16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r>
              <a:rPr lang="nl-NL" sz="1600" dirty="0"/>
              <a:t>Diner</a:t>
            </a:r>
            <a:endParaRPr lang="en-NL" sz="1600" dirty="0"/>
          </a:p>
          <a:p>
            <a:pPr lvl="0"/>
            <a:r>
              <a:rPr lang="nl-NL" sz="1600" b="1" dirty="0"/>
              <a:t>Introductie van de casus en de beschikbare data</a:t>
            </a:r>
            <a:endParaRPr lang="en-NL" sz="1600" b="1" dirty="0"/>
          </a:p>
          <a:p>
            <a:pPr lvl="0"/>
            <a:r>
              <a:rPr lang="nl-NL" sz="1600" dirty="0"/>
              <a:t>Hands-on workshop: </a:t>
            </a:r>
            <a:endParaRPr lang="en-NL" sz="1600" dirty="0"/>
          </a:p>
          <a:p>
            <a:pPr lvl="1"/>
            <a:r>
              <a:rPr lang="nl-NL" sz="1600" dirty="0"/>
              <a:t>Verzamel de </a:t>
            </a:r>
            <a:r>
              <a:rPr lang="nl-NL" sz="1600" dirty="0" err="1"/>
              <a:t>raw</a:t>
            </a:r>
            <a:r>
              <a:rPr lang="nl-NL" sz="1600" dirty="0"/>
              <a:t> data (JSON) in een data </a:t>
            </a:r>
            <a:r>
              <a:rPr lang="nl-NL" sz="1600" dirty="0" err="1"/>
              <a:t>lake</a:t>
            </a:r>
            <a:r>
              <a:rPr lang="nl-NL" sz="1600" dirty="0"/>
              <a:t> (het file systeem)</a:t>
            </a:r>
            <a:endParaRPr lang="en-NL" sz="1600" dirty="0"/>
          </a:p>
          <a:p>
            <a:pPr lvl="1"/>
            <a:r>
              <a:rPr lang="en-GB" sz="1600" dirty="0"/>
              <a:t>Wrangle de data (</a:t>
            </a:r>
            <a:r>
              <a:rPr lang="en-GB" sz="1600" dirty="0" err="1"/>
              <a:t>fase</a:t>
            </a:r>
            <a:r>
              <a:rPr lang="en-GB" sz="1600" dirty="0"/>
              <a:t> I) – reshape, discard, deduplicate, derive</a:t>
            </a:r>
            <a:endParaRPr lang="en-NL" sz="1600" dirty="0"/>
          </a:p>
          <a:p>
            <a:pPr lvl="1"/>
            <a:r>
              <a:rPr lang="nl-NL" sz="1600" dirty="0" err="1"/>
              <a:t>Wrangle</a:t>
            </a:r>
            <a:r>
              <a:rPr lang="nl-NL" sz="1600" dirty="0"/>
              <a:t> de data (fase II) – </a:t>
            </a:r>
            <a:r>
              <a:rPr lang="nl-NL" sz="1600" dirty="0" err="1"/>
              <a:t>join</a:t>
            </a:r>
            <a:r>
              <a:rPr lang="nl-NL" sz="1600" dirty="0"/>
              <a:t>/</a:t>
            </a:r>
            <a:r>
              <a:rPr lang="nl-NL" sz="1600" dirty="0" err="1"/>
              <a:t>merge</a:t>
            </a:r>
            <a:r>
              <a:rPr lang="nl-NL" sz="1600" dirty="0"/>
              <a:t>, verrijk</a:t>
            </a:r>
            <a:endParaRPr lang="en-NL" sz="1600" dirty="0"/>
          </a:p>
          <a:p>
            <a:pPr lvl="1"/>
            <a:r>
              <a:rPr lang="nl-NL" sz="1600" dirty="0"/>
              <a:t>Business Intelligence – visualisatie, rapportage</a:t>
            </a:r>
          </a:p>
          <a:p>
            <a:pPr lvl="1"/>
            <a:r>
              <a:rPr lang="en-GB" sz="1600" dirty="0"/>
              <a:t>Machine Learning – train </a:t>
            </a:r>
            <a:r>
              <a:rPr lang="en-GB" sz="1600" dirty="0" err="1"/>
              <a:t>en</a:t>
            </a:r>
            <a:r>
              <a:rPr lang="en-GB" sz="1600" dirty="0"/>
              <a:t> test model </a:t>
            </a:r>
            <a:r>
              <a:rPr lang="en-GB" sz="1600" dirty="0" err="1"/>
              <a:t>vanuit</a:t>
            </a:r>
            <a:r>
              <a:rPr lang="en-GB" sz="1600" dirty="0"/>
              <a:t> Notebook  (Decision tree, Classification)</a:t>
            </a:r>
            <a:endParaRPr lang="en-NL" sz="1600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37994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8D16C-FD8C-4D24-AF5B-9CCA566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9" y="2151270"/>
            <a:ext cx="4670210" cy="256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4738661" y="3754099"/>
            <a:ext cx="1182413" cy="67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CSV file </a:t>
            </a:r>
            <a:r>
              <a:rPr lang="nl-NL" sz="1100" dirty="0" err="1"/>
              <a:t>with</a:t>
            </a:r>
            <a:r>
              <a:rPr lang="nl-NL" sz="1100" dirty="0"/>
              <a:t> </a:t>
            </a:r>
            <a:r>
              <a:rPr lang="nl-NL" sz="1100" dirty="0" err="1"/>
              <a:t>key</a:t>
            </a:r>
            <a:r>
              <a:rPr lang="nl-NL" sz="1100" dirty="0"/>
              <a:t> Oracle Cloud Services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4" name="Picture 8" descr="Image result for csv">
            <a:extLst>
              <a:ext uri="{FF2B5EF4-FFF2-40B4-BE49-F238E27FC236}">
                <a16:creationId xmlns:a16="http://schemas.microsoft.com/office/drawing/2014/main" id="{430DA56D-D140-43C6-87B2-C594AC67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4094650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11BAC8-F4C5-4645-B774-D006A8E8D137}"/>
              </a:ext>
            </a:extLst>
          </p:cNvPr>
          <p:cNvSpPr/>
          <p:nvPr/>
        </p:nvSpPr>
        <p:spPr>
          <a:xfrm rot="16200000">
            <a:off x="5573921" y="3576865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10"/>
            <a:ext cx="2191179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analyze</a:t>
            </a:r>
            <a:r>
              <a:rPr lang="nl-NL" sz="1000" dirty="0"/>
              <a:t> speaker 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37" grpId="0"/>
      <p:bldP spid="41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100141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2391307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321716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1917557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3358710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 err="1"/>
              <a:t>Decision</a:t>
            </a:r>
            <a:r>
              <a:rPr lang="nl-NL" sz="1000" dirty="0"/>
              <a:t> Tree &amp; </a:t>
            </a:r>
            <a:r>
              <a:rPr lang="nl-NL" sz="1000" dirty="0" err="1"/>
              <a:t>Classification</a:t>
            </a:r>
            <a:endParaRPr lang="nl-NL" sz="1000" dirty="0"/>
          </a:p>
          <a:p>
            <a:r>
              <a:rPr lang="nl-NL" sz="1000" dirty="0"/>
              <a:t>- </a:t>
            </a:r>
            <a:r>
              <a:rPr lang="nl-NL" sz="1000" dirty="0" err="1"/>
              <a:t>Predict</a:t>
            </a:r>
            <a:r>
              <a:rPr lang="nl-NL" sz="1000" dirty="0"/>
              <a:t> “slides </a:t>
            </a:r>
            <a:r>
              <a:rPr lang="nl-NL" sz="1000" dirty="0" err="1"/>
              <a:t>available</a:t>
            </a:r>
            <a:r>
              <a:rPr lang="nl-NL" sz="1000" dirty="0"/>
              <a:t>?”</a:t>
            </a:r>
          </a:p>
          <a:p>
            <a:r>
              <a:rPr lang="nl-NL" sz="1000" dirty="0"/>
              <a:t>- </a:t>
            </a:r>
            <a:r>
              <a:rPr lang="nl-NL" sz="1000" dirty="0" err="1"/>
              <a:t>Assign</a:t>
            </a:r>
            <a:r>
              <a:rPr lang="nl-NL" sz="1000" dirty="0"/>
              <a:t> track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5BA8B43-10A7-4CE4-93D4-237CD54A4678}"/>
              </a:ext>
            </a:extLst>
          </p:cNvPr>
          <p:cNvSpPr/>
          <p:nvPr/>
        </p:nvSpPr>
        <p:spPr>
          <a:xfrm>
            <a:off x="8220796" y="2083515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6" descr="Image result for graduation hat">
            <a:extLst>
              <a:ext uri="{FF2B5EF4-FFF2-40B4-BE49-F238E27FC236}">
                <a16:creationId xmlns:a16="http://schemas.microsoft.com/office/drawing/2014/main" id="{700820C1-B268-443D-B02D-C2D11756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7749447" y="1648020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37" grpId="0"/>
      <p:bldP spid="31" grpId="0" animBg="1"/>
      <p:bldP spid="32" grpId="0" animBg="1"/>
      <p:bldP spid="34" grpId="0" animBg="1"/>
      <p:bldP spid="38" grpId="0" animBg="1"/>
      <p:bldP spid="45" grpId="0" animBg="1"/>
      <p:bldP spid="3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  <a:p>
            <a:r>
              <a:rPr lang="nl-NL" dirty="0"/>
              <a:t>Geconsolideerd uit meerdere bronnen</a:t>
            </a:r>
          </a:p>
          <a:p>
            <a:r>
              <a:rPr lang="nl-NL" dirty="0"/>
              <a:t>Geschoond, gefilterd, gestandaardiseerd, verrijkt</a:t>
            </a:r>
            <a:endParaRPr lang="en-NL" dirty="0"/>
          </a:p>
          <a:p>
            <a:r>
              <a:rPr lang="nl-NL" dirty="0"/>
              <a:t>Geïnterpreteerd en geaggregeerd naar betekenisvol niveau</a:t>
            </a:r>
          </a:p>
          <a:p>
            <a:r>
              <a:rPr lang="nl-NL" dirty="0"/>
              <a:t>Gerepresenteerd in interpreteerbare vorm</a:t>
            </a:r>
          </a:p>
          <a:p>
            <a:r>
              <a:rPr lang="nl-NL" dirty="0"/>
              <a:t>Gemeld en opvraagbaar op juiste moment en via optimale kanaal</a:t>
            </a:r>
          </a:p>
          <a:p>
            <a:endParaRPr lang="nl-NL" dirty="0"/>
          </a:p>
          <a:p>
            <a:r>
              <a:rPr lang="nl-NL" dirty="0"/>
              <a:t>Leidend tot begrip, beslissingen, acties, voorspelbaarheid, suggesties</a:t>
            </a:r>
          </a:p>
          <a:p>
            <a:pPr lvl="1"/>
            <a:r>
              <a:rPr lang="nl-NL" dirty="0"/>
              <a:t>En tot rijkere user </a:t>
            </a:r>
            <a:r>
              <a:rPr lang="nl-NL" dirty="0" err="1"/>
              <a:t>experience</a:t>
            </a:r>
            <a:r>
              <a:rPr lang="nl-NL" dirty="0"/>
              <a:t> – leukere, efficiëntere, effectievere user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246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49" name="Picture 1" descr="Data Flow for Analytics &#10;and Machine Learning &#10;Pipelining &#10;Data Lake &#10;aws &#10;Machine Learning &#10;Business Intelligence ">
            <a:extLst>
              <a:ext uri="{FF2B5EF4-FFF2-40B4-BE49-F238E27FC236}">
                <a16:creationId xmlns:a16="http://schemas.microsoft.com/office/drawing/2014/main" id="{E4FF413C-3E10-42B7-B8FD-48331D98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792000"/>
            <a:ext cx="8836572" cy="23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78825" y="3507828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163759" y="3270584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35715" y="37543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17447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38551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394388" y="3595371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2980578" y="4415214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845075" y="4629142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638323" y="3219457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662649" y="3841602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662650" y="4474519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460661" y="309231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7961587" y="3144193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455910" y="377201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1187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6A1AE3-4AD4-43B8-839F-DD9AC4BB5EC9}"/>
              </a:ext>
            </a:extLst>
          </p:cNvPr>
          <p:cNvSpPr/>
          <p:nvPr/>
        </p:nvSpPr>
        <p:spPr>
          <a:xfrm>
            <a:off x="878845" y="3991443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Master Data Management, Meta-Data Management, Data </a:t>
            </a:r>
            <a:r>
              <a:rPr lang="nl-NL" dirty="0" err="1"/>
              <a:t>Governance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879FB1-8A7D-4D14-AAB1-800A78F8ED97}"/>
              </a:ext>
            </a:extLst>
          </p:cNvPr>
          <p:cNvSpPr/>
          <p:nvPr/>
        </p:nvSpPr>
        <p:spPr>
          <a:xfrm>
            <a:off x="878845" y="4421528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Access, </a:t>
            </a:r>
            <a:r>
              <a:rPr lang="nl-NL" dirty="0" err="1"/>
              <a:t>Authorization</a:t>
            </a:r>
            <a:r>
              <a:rPr lang="nl-NL" dirty="0"/>
              <a:t>, Privacy</a:t>
            </a:r>
            <a:endParaRPr lang="en-NL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0B153A-4C6E-4FB1-9796-1EBF6448B7EC}"/>
              </a:ext>
            </a:extLst>
          </p:cNvPr>
          <p:cNvSpPr/>
          <p:nvPr/>
        </p:nvSpPr>
        <p:spPr>
          <a:xfrm>
            <a:off x="2682240" y="838320"/>
            <a:ext cx="2613660" cy="641755"/>
          </a:xfrm>
          <a:prstGeom prst="wedgeRectCallout">
            <a:avLst>
              <a:gd name="adj1" fmla="val 14444"/>
              <a:gd name="adj2" fmla="val 8980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Eenmalig</a:t>
            </a:r>
          </a:p>
          <a:p>
            <a:pPr algn="ctr"/>
            <a:r>
              <a:rPr lang="nl-NL" dirty="0"/>
              <a:t>Periodiek, in batch</a:t>
            </a:r>
          </a:p>
          <a:p>
            <a:pPr algn="ctr"/>
            <a:r>
              <a:rPr lang="nl-NL" dirty="0"/>
              <a:t>Continue, event gebaseerd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1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993A4E-26B5-4387-94E3-6ED736FEBFF9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9604C8-1CC9-4702-A406-7F2ED1A095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D03A70-EB0A-433A-BAA5-A8BC3522A3C3}"/>
              </a:ext>
            </a:extLst>
          </p:cNvPr>
          <p:cNvSpPr/>
          <p:nvPr/>
        </p:nvSpPr>
        <p:spPr>
          <a:xfrm>
            <a:off x="3620880" y="838319"/>
            <a:ext cx="3640979" cy="1423528"/>
          </a:xfrm>
          <a:prstGeom prst="wedgeRectCallout">
            <a:avLst>
              <a:gd name="adj1" fmla="val -53972"/>
              <a:gd name="adj2" fmla="val 641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Relationele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NoSQL</a:t>
            </a:r>
            <a:r>
              <a:rPr lang="nl-NL" sz="1200" dirty="0"/>
              <a:t> Database (Document Store, </a:t>
            </a:r>
            <a:r>
              <a:rPr lang="nl-NL" sz="1200" dirty="0" err="1"/>
              <a:t>Key</a:t>
            </a:r>
            <a:r>
              <a:rPr lang="nl-NL" sz="1200" dirty="0"/>
              <a:t>/Value Store, </a:t>
            </a:r>
            <a:r>
              <a:rPr lang="nl-NL" sz="1200" dirty="0" err="1"/>
              <a:t>GraphDB</a:t>
            </a:r>
            <a:r>
              <a:rPr lang="nl-NL" sz="1200" dirty="0"/>
              <a:t>, Time Series, 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Hadoop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Event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Object Store, Block Store 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598051A4-46FF-4581-8035-A81E8DD72274}"/>
              </a:ext>
            </a:extLst>
          </p:cNvPr>
          <p:cNvSpPr/>
          <p:nvPr/>
        </p:nvSpPr>
        <p:spPr>
          <a:xfrm>
            <a:off x="245220" y="3302588"/>
            <a:ext cx="3640979" cy="1328934"/>
          </a:xfrm>
          <a:prstGeom prst="wedgeRectCallout">
            <a:avLst>
              <a:gd name="adj1" fmla="val -30741"/>
              <a:gd name="adj2" fmla="val -79787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Standaard Business Applicaties &amp; SaaS (SAP, Oracle EBS, Siebel, </a:t>
            </a:r>
            <a:r>
              <a:rPr lang="nl-NL" sz="1100" dirty="0" err="1"/>
              <a:t>SalesForce</a:t>
            </a:r>
            <a:r>
              <a:rPr lang="nl-NL" sz="1100" dirty="0"/>
              <a:t>, AFAS, Dynamics)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Maatwerk Applicaties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Fast</a:t>
            </a:r>
            <a:r>
              <a:rPr lang="nl-NL" sz="1100" dirty="0"/>
              <a:t> Sources: </a:t>
            </a:r>
            <a:r>
              <a:rPr lang="nl-NL" sz="1100" dirty="0" err="1"/>
              <a:t>IoT</a:t>
            </a:r>
            <a:r>
              <a:rPr lang="nl-NL" sz="1100" dirty="0"/>
              <a:t>, Web Clicks, </a:t>
            </a:r>
            <a:r>
              <a:rPr lang="nl-NL" sz="1100" dirty="0" err="1"/>
              <a:t>Social</a:t>
            </a:r>
            <a:r>
              <a:rPr lang="nl-NL" sz="1100" dirty="0"/>
              <a:t> Media,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Unstructured</a:t>
            </a:r>
            <a:r>
              <a:rPr lang="nl-NL" sz="1100" dirty="0"/>
              <a:t>: image/video, </a:t>
            </a:r>
            <a:r>
              <a:rPr lang="nl-NL" sz="1100" dirty="0" err="1"/>
              <a:t>log-files</a:t>
            </a:r>
            <a:r>
              <a:rPr lang="nl-NL" sz="1100" dirty="0"/>
              <a:t>, </a:t>
            </a:r>
            <a:r>
              <a:rPr lang="nl-NL" sz="1100" dirty="0" err="1"/>
              <a:t>text</a:t>
            </a:r>
            <a:r>
              <a:rPr lang="nl-NL" sz="1100" dirty="0"/>
              <a:t>/CMS,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…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6D8F66-B533-435E-9639-51911B9DA0CB}"/>
              </a:ext>
            </a:extLst>
          </p:cNvPr>
          <p:cNvSpPr/>
          <p:nvPr/>
        </p:nvSpPr>
        <p:spPr>
          <a:xfrm>
            <a:off x="283861" y="690382"/>
            <a:ext cx="2572356" cy="938266"/>
          </a:xfrm>
          <a:prstGeom prst="wedgeRectCallout">
            <a:avLst>
              <a:gd name="adj1" fmla="val -588"/>
              <a:gd name="adj2" fmla="val 145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ETL/ELT, Change Data </a:t>
            </a:r>
            <a:r>
              <a:rPr lang="nl-NL" sz="1200" dirty="0" err="1"/>
              <a:t>Capture</a:t>
            </a:r>
            <a:r>
              <a:rPr lang="nl-NL" sz="1200" dirty="0"/>
              <a:t>, Event Bus/Message Queue, file/ftp </a:t>
            </a:r>
            <a:r>
              <a:rPr lang="nl-NL" sz="1200" dirty="0" err="1"/>
              <a:t>handlers</a:t>
            </a:r>
            <a:r>
              <a:rPr lang="nl-NL" sz="1200" dirty="0"/>
              <a:t>, adapters, ESB, Web </a:t>
            </a:r>
            <a:r>
              <a:rPr lang="nl-NL" sz="1200" dirty="0" err="1"/>
              <a:t>Scraping</a:t>
            </a:r>
            <a:r>
              <a:rPr lang="nl-NL" sz="1200" dirty="0"/>
              <a:t>, </a:t>
            </a:r>
            <a:br>
              <a:rPr lang="nl-NL" sz="1200" dirty="0"/>
            </a:br>
            <a:r>
              <a:rPr lang="nl-NL" sz="1200" dirty="0"/>
              <a:t>Streaming (event) Analytics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EF961-62E3-4115-A97A-84851A74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029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8AF8-2C0A-4371-84FF-A74168E9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C7D8-530B-42B2-8BCA-F3887C31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4FD8-FCD3-4171-9E67-CD70EF15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6148" name="Picture 4" descr="C:\Users\lucas_j\AppData\Local\Temp\SNAGHTMLdbd1828.PNG">
            <a:extLst>
              <a:ext uri="{FF2B5EF4-FFF2-40B4-BE49-F238E27FC236}">
                <a16:creationId xmlns:a16="http://schemas.microsoft.com/office/drawing/2014/main" id="{6364E915-7D9E-4F7C-A9EC-8A4EB47C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667050"/>
            <a:ext cx="7116127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4E6F-DE74-4CCC-A110-31E8A01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1" y="3024433"/>
            <a:ext cx="5213496" cy="169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29535</TotalTime>
  <Words>2732</Words>
  <Application>Microsoft Office PowerPoint</Application>
  <PresentationFormat>On-screen Show (16:9)</PresentationFormat>
  <Paragraphs>428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Arial Narrow</vt:lpstr>
      <vt:lpstr>Arial Unicode MS</vt:lpstr>
      <vt:lpstr>Calibri</vt:lpstr>
      <vt:lpstr>Office-thema</vt:lpstr>
      <vt:lpstr>AMIS_WIDESCREEN</vt:lpstr>
      <vt:lpstr>Inleiding Data Wrangling  met Python &amp; Jupyter Notebooks   handson workshop</vt:lpstr>
      <vt:lpstr>Agenda</vt:lpstr>
      <vt:lpstr>Waarde van data</vt:lpstr>
      <vt:lpstr>Waarde van data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Wrangling</vt:lpstr>
      <vt:lpstr>PowerPoint Presentation</vt:lpstr>
      <vt:lpstr>Data kneden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Niveaus van AI/Machine Learning</vt:lpstr>
      <vt:lpstr>AWS AI &amp; Machine Learning (powered) services</vt:lpstr>
      <vt:lpstr>Data Flow – from raw data to business insight &amp; action</vt:lpstr>
      <vt:lpstr>Leveraging Machine Learning models</vt:lpstr>
      <vt:lpstr>[voorbeelden van] Technologie in Data Flow</vt:lpstr>
      <vt:lpstr>[voorbeelden van] Technologie in Data Flow</vt:lpstr>
      <vt:lpstr>Agenda</vt:lpstr>
      <vt:lpstr>Introductie Python &amp; Jupyter</vt:lpstr>
      <vt:lpstr>Azure Functions support Python</vt:lpstr>
      <vt:lpstr>Introductie Python &amp; Jupyter</vt:lpstr>
      <vt:lpstr>Language popularity based on GitHub activity (January 2018)</vt:lpstr>
      <vt:lpstr>PowerPoint Presentation</vt:lpstr>
      <vt:lpstr>Agenda</vt:lpstr>
      <vt:lpstr>Agenda</vt:lpstr>
      <vt:lpstr>Data Analytics on Oracle OpenWorld 2018 Session Details</vt:lpstr>
      <vt:lpstr>High level overview</vt:lpstr>
      <vt:lpstr>High level overview</vt:lpstr>
      <vt:lpstr>High level overview</vt:lpstr>
      <vt:lpstr>Data flow for Oracle OpenWorld 2018 Session Data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486</cp:revision>
  <dcterms:created xsi:type="dcterms:W3CDTF">2017-09-25T11:59:01Z</dcterms:created>
  <dcterms:modified xsi:type="dcterms:W3CDTF">2019-01-18T15:23:55Z</dcterms:modified>
</cp:coreProperties>
</file>